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389"/>
  </p:notesMasterIdLst>
  <p:sldIdLst>
    <p:sldId id="256" r:id="rId2"/>
    <p:sldId id="314" r:id="rId3"/>
    <p:sldId id="677" r:id="rId4"/>
    <p:sldId id="678" r:id="rId5"/>
    <p:sldId id="313" r:id="rId6"/>
    <p:sldId id="319" r:id="rId7"/>
    <p:sldId id="320" r:id="rId8"/>
    <p:sldId id="328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679" r:id="rId27"/>
    <p:sldId id="349" r:id="rId28"/>
    <p:sldId id="348" r:id="rId29"/>
    <p:sldId id="350" r:id="rId30"/>
    <p:sldId id="668" r:id="rId31"/>
    <p:sldId id="351" r:id="rId32"/>
    <p:sldId id="352" r:id="rId33"/>
    <p:sldId id="353" r:id="rId34"/>
    <p:sldId id="680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669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718" r:id="rId83"/>
    <p:sldId id="719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670" r:id="rId98"/>
    <p:sldId id="415" r:id="rId99"/>
    <p:sldId id="416" r:id="rId100"/>
    <p:sldId id="417" r:id="rId101"/>
    <p:sldId id="418" r:id="rId102"/>
    <p:sldId id="419" r:id="rId103"/>
    <p:sldId id="420" r:id="rId104"/>
    <p:sldId id="421" r:id="rId105"/>
    <p:sldId id="422" r:id="rId106"/>
    <p:sldId id="423" r:id="rId107"/>
    <p:sldId id="681" r:id="rId108"/>
    <p:sldId id="682" r:id="rId109"/>
    <p:sldId id="424" r:id="rId110"/>
    <p:sldId id="425" r:id="rId111"/>
    <p:sldId id="426" r:id="rId112"/>
    <p:sldId id="427" r:id="rId113"/>
    <p:sldId id="428" r:id="rId114"/>
    <p:sldId id="429" r:id="rId115"/>
    <p:sldId id="430" r:id="rId116"/>
    <p:sldId id="431" r:id="rId117"/>
    <p:sldId id="432" r:id="rId118"/>
    <p:sldId id="433" r:id="rId119"/>
    <p:sldId id="434" r:id="rId120"/>
    <p:sldId id="435" r:id="rId121"/>
    <p:sldId id="436" r:id="rId122"/>
    <p:sldId id="437" r:id="rId123"/>
    <p:sldId id="671" r:id="rId124"/>
    <p:sldId id="439" r:id="rId125"/>
    <p:sldId id="440" r:id="rId126"/>
    <p:sldId id="441" r:id="rId127"/>
    <p:sldId id="442" r:id="rId128"/>
    <p:sldId id="443" r:id="rId129"/>
    <p:sldId id="444" r:id="rId130"/>
    <p:sldId id="445" r:id="rId131"/>
    <p:sldId id="446" r:id="rId132"/>
    <p:sldId id="720" r:id="rId133"/>
    <p:sldId id="721" r:id="rId134"/>
    <p:sldId id="447" r:id="rId135"/>
    <p:sldId id="448" r:id="rId136"/>
    <p:sldId id="449" r:id="rId137"/>
    <p:sldId id="450" r:id="rId138"/>
    <p:sldId id="451" r:id="rId139"/>
    <p:sldId id="452" r:id="rId140"/>
    <p:sldId id="453" r:id="rId141"/>
    <p:sldId id="454" r:id="rId142"/>
    <p:sldId id="455" r:id="rId143"/>
    <p:sldId id="456" r:id="rId144"/>
    <p:sldId id="457" r:id="rId145"/>
    <p:sldId id="458" r:id="rId146"/>
    <p:sldId id="459" r:id="rId147"/>
    <p:sldId id="460" r:id="rId148"/>
    <p:sldId id="461" r:id="rId149"/>
    <p:sldId id="462" r:id="rId150"/>
    <p:sldId id="672" r:id="rId151"/>
    <p:sldId id="464" r:id="rId152"/>
    <p:sldId id="465" r:id="rId153"/>
    <p:sldId id="466" r:id="rId154"/>
    <p:sldId id="467" r:id="rId155"/>
    <p:sldId id="468" r:id="rId156"/>
    <p:sldId id="469" r:id="rId157"/>
    <p:sldId id="470" r:id="rId158"/>
    <p:sldId id="471" r:id="rId159"/>
    <p:sldId id="472" r:id="rId160"/>
    <p:sldId id="473" r:id="rId161"/>
    <p:sldId id="474" r:id="rId162"/>
    <p:sldId id="475" r:id="rId163"/>
    <p:sldId id="476" r:id="rId164"/>
    <p:sldId id="477" r:id="rId165"/>
    <p:sldId id="478" r:id="rId166"/>
    <p:sldId id="479" r:id="rId167"/>
    <p:sldId id="480" r:id="rId168"/>
    <p:sldId id="481" r:id="rId169"/>
    <p:sldId id="482" r:id="rId170"/>
    <p:sldId id="483" r:id="rId171"/>
    <p:sldId id="484" r:id="rId172"/>
    <p:sldId id="485" r:id="rId173"/>
    <p:sldId id="486" r:id="rId174"/>
    <p:sldId id="487" r:id="rId175"/>
    <p:sldId id="488" r:id="rId176"/>
    <p:sldId id="489" r:id="rId177"/>
    <p:sldId id="490" r:id="rId178"/>
    <p:sldId id="722" r:id="rId179"/>
    <p:sldId id="491" r:id="rId180"/>
    <p:sldId id="673" r:id="rId181"/>
    <p:sldId id="493" r:id="rId182"/>
    <p:sldId id="494" r:id="rId183"/>
    <p:sldId id="495" r:id="rId184"/>
    <p:sldId id="496" r:id="rId185"/>
    <p:sldId id="497" r:id="rId186"/>
    <p:sldId id="498" r:id="rId187"/>
    <p:sldId id="499" r:id="rId188"/>
    <p:sldId id="500" r:id="rId189"/>
    <p:sldId id="501" r:id="rId190"/>
    <p:sldId id="502" r:id="rId191"/>
    <p:sldId id="503" r:id="rId192"/>
    <p:sldId id="504" r:id="rId193"/>
    <p:sldId id="505" r:id="rId194"/>
    <p:sldId id="506" r:id="rId195"/>
    <p:sldId id="507" r:id="rId196"/>
    <p:sldId id="508" r:id="rId197"/>
    <p:sldId id="509" r:id="rId198"/>
    <p:sldId id="723" r:id="rId199"/>
    <p:sldId id="510" r:id="rId200"/>
    <p:sldId id="683" r:id="rId201"/>
    <p:sldId id="511" r:id="rId202"/>
    <p:sldId id="512" r:id="rId203"/>
    <p:sldId id="513" r:id="rId204"/>
    <p:sldId id="514" r:id="rId205"/>
    <p:sldId id="515" r:id="rId206"/>
    <p:sldId id="516" r:id="rId207"/>
    <p:sldId id="684" r:id="rId208"/>
    <p:sldId id="685" r:id="rId209"/>
    <p:sldId id="517" r:id="rId210"/>
    <p:sldId id="518" r:id="rId211"/>
    <p:sldId id="519" r:id="rId212"/>
    <p:sldId id="520" r:id="rId213"/>
    <p:sldId id="521" r:id="rId214"/>
    <p:sldId id="522" r:id="rId215"/>
    <p:sldId id="523" r:id="rId216"/>
    <p:sldId id="524" r:id="rId217"/>
    <p:sldId id="525" r:id="rId218"/>
    <p:sldId id="526" r:id="rId219"/>
    <p:sldId id="527" r:id="rId220"/>
    <p:sldId id="528" r:id="rId221"/>
    <p:sldId id="529" r:id="rId222"/>
    <p:sldId id="530" r:id="rId223"/>
    <p:sldId id="531" r:id="rId224"/>
    <p:sldId id="532" r:id="rId225"/>
    <p:sldId id="533" r:id="rId226"/>
    <p:sldId id="534" r:id="rId227"/>
    <p:sldId id="535" r:id="rId228"/>
    <p:sldId id="536" r:id="rId229"/>
    <p:sldId id="537" r:id="rId230"/>
    <p:sldId id="538" r:id="rId231"/>
    <p:sldId id="539" r:id="rId232"/>
    <p:sldId id="540" r:id="rId233"/>
    <p:sldId id="541" r:id="rId234"/>
    <p:sldId id="542" r:id="rId235"/>
    <p:sldId id="543" r:id="rId236"/>
    <p:sldId id="674" r:id="rId237"/>
    <p:sldId id="545" r:id="rId238"/>
    <p:sldId id="546" r:id="rId239"/>
    <p:sldId id="694" r:id="rId240"/>
    <p:sldId id="695" r:id="rId241"/>
    <p:sldId id="547" r:id="rId242"/>
    <p:sldId id="686" r:id="rId243"/>
    <p:sldId id="548" r:id="rId244"/>
    <p:sldId id="549" r:id="rId245"/>
    <p:sldId id="687" r:id="rId246"/>
    <p:sldId id="688" r:id="rId247"/>
    <p:sldId id="701" r:id="rId248"/>
    <p:sldId id="689" r:id="rId249"/>
    <p:sldId id="690" r:id="rId250"/>
    <p:sldId id="724" r:id="rId251"/>
    <p:sldId id="725" r:id="rId252"/>
    <p:sldId id="726" r:id="rId253"/>
    <p:sldId id="727" r:id="rId254"/>
    <p:sldId id="728" r:id="rId255"/>
    <p:sldId id="729" r:id="rId256"/>
    <p:sldId id="730" r:id="rId257"/>
    <p:sldId id="731" r:id="rId258"/>
    <p:sldId id="691" r:id="rId259"/>
    <p:sldId id="692" r:id="rId260"/>
    <p:sldId id="693" r:id="rId261"/>
    <p:sldId id="703" r:id="rId262"/>
    <p:sldId id="704" r:id="rId263"/>
    <p:sldId id="706" r:id="rId264"/>
    <p:sldId id="708" r:id="rId265"/>
    <p:sldId id="702" r:id="rId266"/>
    <p:sldId id="553" r:id="rId267"/>
    <p:sldId id="554" r:id="rId268"/>
    <p:sldId id="564" r:id="rId269"/>
    <p:sldId id="565" r:id="rId270"/>
    <p:sldId id="698" r:id="rId271"/>
    <p:sldId id="732" r:id="rId272"/>
    <p:sldId id="699" r:id="rId273"/>
    <p:sldId id="733" r:id="rId274"/>
    <p:sldId id="734" r:id="rId275"/>
    <p:sldId id="735" r:id="rId276"/>
    <p:sldId id="700" r:id="rId277"/>
    <p:sldId id="675" r:id="rId278"/>
    <p:sldId id="569" r:id="rId279"/>
    <p:sldId id="570" r:id="rId280"/>
    <p:sldId id="571" r:id="rId281"/>
    <p:sldId id="572" r:id="rId282"/>
    <p:sldId id="573" r:id="rId283"/>
    <p:sldId id="574" r:id="rId284"/>
    <p:sldId id="575" r:id="rId285"/>
    <p:sldId id="576" r:id="rId286"/>
    <p:sldId id="577" r:id="rId287"/>
    <p:sldId id="578" r:id="rId288"/>
    <p:sldId id="579" r:id="rId289"/>
    <p:sldId id="580" r:id="rId290"/>
    <p:sldId id="581" r:id="rId291"/>
    <p:sldId id="582" r:id="rId292"/>
    <p:sldId id="583" r:id="rId293"/>
    <p:sldId id="584" r:id="rId294"/>
    <p:sldId id="585" r:id="rId295"/>
    <p:sldId id="717" r:id="rId296"/>
    <p:sldId id="586" r:id="rId297"/>
    <p:sldId id="587" r:id="rId298"/>
    <p:sldId id="588" r:id="rId299"/>
    <p:sldId id="589" r:id="rId300"/>
    <p:sldId id="590" r:id="rId301"/>
    <p:sldId id="591" r:id="rId302"/>
    <p:sldId id="592" r:id="rId303"/>
    <p:sldId id="593" r:id="rId304"/>
    <p:sldId id="594" r:id="rId305"/>
    <p:sldId id="595" r:id="rId306"/>
    <p:sldId id="596" r:id="rId307"/>
    <p:sldId id="597" r:id="rId308"/>
    <p:sldId id="598" r:id="rId309"/>
    <p:sldId id="599" r:id="rId310"/>
    <p:sldId id="600" r:id="rId311"/>
    <p:sldId id="601" r:id="rId312"/>
    <p:sldId id="602" r:id="rId313"/>
    <p:sldId id="603" r:id="rId314"/>
    <p:sldId id="604" r:id="rId315"/>
    <p:sldId id="605" r:id="rId316"/>
    <p:sldId id="606" r:id="rId317"/>
    <p:sldId id="607" r:id="rId318"/>
    <p:sldId id="608" r:id="rId319"/>
    <p:sldId id="609" r:id="rId320"/>
    <p:sldId id="610" r:id="rId321"/>
    <p:sldId id="611" r:id="rId322"/>
    <p:sldId id="612" r:id="rId323"/>
    <p:sldId id="613" r:id="rId324"/>
    <p:sldId id="614" r:id="rId325"/>
    <p:sldId id="615" r:id="rId326"/>
    <p:sldId id="616" r:id="rId327"/>
    <p:sldId id="617" r:id="rId328"/>
    <p:sldId id="618" r:id="rId329"/>
    <p:sldId id="619" r:id="rId330"/>
    <p:sldId id="620" r:id="rId331"/>
    <p:sldId id="621" r:id="rId332"/>
    <p:sldId id="622" r:id="rId333"/>
    <p:sldId id="623" r:id="rId334"/>
    <p:sldId id="624" r:id="rId335"/>
    <p:sldId id="625" r:id="rId336"/>
    <p:sldId id="626" r:id="rId337"/>
    <p:sldId id="627" r:id="rId338"/>
    <p:sldId id="628" r:id="rId339"/>
    <p:sldId id="629" r:id="rId340"/>
    <p:sldId id="630" r:id="rId341"/>
    <p:sldId id="631" r:id="rId342"/>
    <p:sldId id="632" r:id="rId343"/>
    <p:sldId id="633" r:id="rId344"/>
    <p:sldId id="634" r:id="rId345"/>
    <p:sldId id="635" r:id="rId346"/>
    <p:sldId id="636" r:id="rId347"/>
    <p:sldId id="637" r:id="rId348"/>
    <p:sldId id="638" r:id="rId349"/>
    <p:sldId id="639" r:id="rId350"/>
    <p:sldId id="676" r:id="rId351"/>
    <p:sldId id="641" r:id="rId352"/>
    <p:sldId id="642" r:id="rId353"/>
    <p:sldId id="643" r:id="rId354"/>
    <p:sldId id="644" r:id="rId355"/>
    <p:sldId id="645" r:id="rId356"/>
    <p:sldId id="646" r:id="rId357"/>
    <p:sldId id="647" r:id="rId358"/>
    <p:sldId id="736" r:id="rId359"/>
    <p:sldId id="737" r:id="rId360"/>
    <p:sldId id="648" r:id="rId361"/>
    <p:sldId id="649" r:id="rId362"/>
    <p:sldId id="650" r:id="rId363"/>
    <p:sldId id="710" r:id="rId364"/>
    <p:sldId id="651" r:id="rId365"/>
    <p:sldId id="652" r:id="rId366"/>
    <p:sldId id="653" r:id="rId367"/>
    <p:sldId id="711" r:id="rId368"/>
    <p:sldId id="654" r:id="rId369"/>
    <p:sldId id="712" r:id="rId370"/>
    <p:sldId id="713" r:id="rId371"/>
    <p:sldId id="655" r:id="rId372"/>
    <p:sldId id="714" r:id="rId373"/>
    <p:sldId id="656" r:id="rId374"/>
    <p:sldId id="657" r:id="rId375"/>
    <p:sldId id="658" r:id="rId376"/>
    <p:sldId id="659" r:id="rId377"/>
    <p:sldId id="660" r:id="rId378"/>
    <p:sldId id="661" r:id="rId379"/>
    <p:sldId id="662" r:id="rId380"/>
    <p:sldId id="663" r:id="rId381"/>
    <p:sldId id="664" r:id="rId382"/>
    <p:sldId id="666" r:id="rId383"/>
    <p:sldId id="665" r:id="rId384"/>
    <p:sldId id="715" r:id="rId385"/>
    <p:sldId id="716" r:id="rId386"/>
    <p:sldId id="667" r:id="rId387"/>
    <p:sldId id="285" r:id="rId38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8468" autoAdjust="0"/>
  </p:normalViewPr>
  <p:slideViewPr>
    <p:cSldViewPr snapToGrid="0" snapToObjects="1">
      <p:cViewPr varScale="1">
        <p:scale>
          <a:sx n="100" d="100"/>
          <a:sy n="100" d="100"/>
        </p:scale>
        <p:origin x="560" y="1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-256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presProps" Target="presProp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theme" Target="theme/theme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notesMaster" Target="notesMasters/notesMaster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viewProps" Target="view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59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11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URL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email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/>
              <a:t>A </a:t>
            </a:r>
            <a:r>
              <a:rPr lang="fi-FI" dirty="0" err="1"/>
              <a:t>goodbye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br>
              <a:rPr lang="fi-FI" dirty="0"/>
            </a:br>
            <a:r>
              <a:rPr lang="fi-FI" dirty="0" err="1"/>
              <a:t>using</a:t>
            </a:r>
            <a:r>
              <a:rPr lang="fi-FI" dirty="0"/>
              <a:t> with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Separator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tqml-syntax-objectattributes.html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tqml-modules-topic.html" TargetMode="Externa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l-qtquick-state.html" TargetMode="Externa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tquick-usecase-animations.html" TargetMode="Externa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tquick-modelviewsdata-modelview.html" TargetMode="Externa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tqml-syntax-propertybinding.html" TargetMode="Externa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ltypes.html" TargetMode="External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l-color.html" TargetMode="External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04.png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l-qtquick-gradient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/qt-5/qtquick-positioning-anchors.html" TargetMode="Externa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doc.qt.io/qt-5/qml-qtquick-mousearea.html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 Training – QML Edition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>
                <a:ea typeface="MS PGothic" charset="0"/>
              </a:rPr>
              <a:t>March 2018</a:t>
            </a:r>
          </a:p>
          <a:p>
            <a:r>
              <a:rPr lang="en-US" spc="0" dirty="0">
                <a:ea typeface="MS PGothic" charset="0"/>
              </a:rPr>
              <a:t>Based on Qt 5.10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N.N.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Qt </a:t>
            </a:r>
            <a:r>
              <a:rPr lang="fi-FI" dirty="0" err="1"/>
              <a:t>Quick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26566"/>
            <a:ext cx="4220894" cy="362925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A set of technologies including:</a:t>
            </a:r>
          </a:p>
          <a:p>
            <a:r>
              <a:rPr lang="en-US" dirty="0"/>
              <a:t>Declarative markup language: QML</a:t>
            </a:r>
          </a:p>
          <a:p>
            <a:r>
              <a:rPr lang="en-US" dirty="0"/>
              <a:t>Imperative Language: JavaScript</a:t>
            </a:r>
          </a:p>
          <a:p>
            <a:r>
              <a:rPr lang="en-US" dirty="0"/>
              <a:t>Language runtime integrated with Qt</a:t>
            </a:r>
          </a:p>
          <a:p>
            <a:r>
              <a:rPr lang="en-US" dirty="0"/>
              <a:t>C++ API for integration with Qt applications</a:t>
            </a:r>
          </a:p>
          <a:p>
            <a:r>
              <a:rPr lang="en-US" dirty="0"/>
              <a:t>QtCreator IDE support for the QML language</a:t>
            </a:r>
          </a:p>
          <a:p>
            <a:pPr lvl="1"/>
            <a:r>
              <a:rPr lang="en-US" dirty="0"/>
              <a:t>Qt Quick Designer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QML Profiler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614334" y="1526566"/>
            <a:ext cx="4106333" cy="3172434"/>
            <a:chOff x="4614334" y="1526566"/>
            <a:chExt cx="4106333" cy="3172434"/>
          </a:xfrm>
        </p:grpSpPr>
        <p:sp>
          <p:nvSpPr>
            <p:cNvPr id="5" name="Rectangle 4"/>
            <p:cNvSpPr/>
            <p:nvPr/>
          </p:nvSpPr>
          <p:spPr bwMode="auto">
            <a:xfrm>
              <a:off x="4614334" y="1526566"/>
              <a:ext cx="4106333" cy="31724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1333" y="1552019"/>
              <a:ext cx="1670590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Qt Quick Application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41333" y="2012427"/>
            <a:ext cx="3866445" cy="2177522"/>
            <a:chOff x="4614334" y="1526566"/>
            <a:chExt cx="4106333" cy="317243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4614334" y="1526566"/>
              <a:ext cx="4106333" cy="31724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41333" y="1552019"/>
              <a:ext cx="128411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GUI Thread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48025" y="4274360"/>
            <a:ext cx="3869266" cy="306161"/>
            <a:chOff x="4614334" y="1526566"/>
            <a:chExt cx="4106333" cy="3172434"/>
          </a:xfrm>
        </p:grpSpPr>
        <p:sp>
          <p:nvSpPr>
            <p:cNvPr id="38" name="Rectangle 37"/>
            <p:cNvSpPr/>
            <p:nvPr/>
          </p:nvSpPr>
          <p:spPr bwMode="auto">
            <a:xfrm>
              <a:off x="4614334" y="1526566"/>
              <a:ext cx="4106333" cy="31724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41333" y="1552019"/>
              <a:ext cx="1782788" cy="10331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1400" spc="-30" dirty="0">
                  <a:latin typeface="Open Sans Light"/>
                  <a:cs typeface="Open Sans Light"/>
                </a:rPr>
                <a:t>Renderer Thread</a:t>
              </a:r>
            </a:p>
          </p:txBody>
        </p:sp>
      </p:grpSp>
      <p:sp>
        <p:nvSpPr>
          <p:cNvPr id="44" name="Rounded Rectangle 43"/>
          <p:cNvSpPr/>
          <p:nvPr/>
        </p:nvSpPr>
        <p:spPr bwMode="auto">
          <a:xfrm>
            <a:off x="4867692" y="2427111"/>
            <a:ext cx="3570752" cy="1608667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5131859" y="2567963"/>
            <a:ext cx="3052586" cy="12984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QML engine (extends JavaScript engine)</a:t>
            </a:r>
          </a:p>
          <a:p>
            <a:r>
              <a:rPr lang="en-US" sz="1200" dirty="0"/>
              <a:t>Manages QML types</a:t>
            </a:r>
          </a:p>
          <a:p>
            <a:r>
              <a:rPr lang="en-US" sz="1200" dirty="0"/>
              <a:t>Manages QML objects</a:t>
            </a:r>
          </a:p>
          <a:p>
            <a:r>
              <a:rPr lang="en-US" sz="1200" dirty="0"/>
              <a:t>Manages property bindings </a:t>
            </a:r>
          </a:p>
        </p:txBody>
      </p:sp>
    </p:spTree>
    <p:extLst>
      <p:ext uri="{BB962C8B-B14F-4D97-AF65-F5344CB8AC3E}">
        <p14:creationId xmlns:p14="http://schemas.microsoft.com/office/powerpoint/2010/main" val="18888894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580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Items and Components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ways to create reusable user interface components: </a:t>
            </a:r>
          </a:p>
          <a:p>
            <a:endParaRPr lang="en-US" dirty="0"/>
          </a:p>
          <a:p>
            <a:r>
              <a:rPr lang="en-US" dirty="0"/>
              <a:t>Custom items </a:t>
            </a:r>
          </a:p>
          <a:p>
            <a:pPr lvl="1"/>
            <a:r>
              <a:rPr lang="en-US" dirty="0"/>
              <a:t>Defined in separate files</a:t>
            </a:r>
          </a:p>
          <a:p>
            <a:pPr lvl="1"/>
            <a:r>
              <a:rPr lang="en-US" dirty="0"/>
              <a:t>One main item per file</a:t>
            </a:r>
          </a:p>
          <a:p>
            <a:pPr lvl="1"/>
            <a:r>
              <a:rPr lang="en-US" dirty="0"/>
              <a:t>Used in the same way as standard items </a:t>
            </a:r>
          </a:p>
          <a:p>
            <a:pPr lvl="1"/>
            <a:r>
              <a:rPr lang="en-US" dirty="0"/>
              <a:t>Can have an associated version number </a:t>
            </a:r>
          </a:p>
          <a:p>
            <a:endParaRPr lang="en-US" dirty="0"/>
          </a:p>
          <a:p>
            <a:r>
              <a:rPr lang="en-US" dirty="0"/>
              <a:t>Components </a:t>
            </a:r>
          </a:p>
          <a:p>
            <a:pPr lvl="1"/>
            <a:r>
              <a:rPr lang="en-US" dirty="0"/>
              <a:t>Used with models and view</a:t>
            </a:r>
          </a:p>
          <a:p>
            <a:pPr lvl="1"/>
            <a:r>
              <a:rPr lang="en-US" dirty="0"/>
              <a:t>Used with generated content</a:t>
            </a:r>
          </a:p>
          <a:p>
            <a:pPr lvl="1"/>
            <a:r>
              <a:rPr lang="en-US" dirty="0"/>
              <a:t>Defined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Used as templates for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25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Custom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33317"/>
            <a:ext cx="7513803" cy="1016016"/>
          </a:xfrm>
        </p:spPr>
        <p:txBody>
          <a:bodyPr>
            <a:normAutofit/>
          </a:bodyPr>
          <a:lstStyle/>
          <a:p>
            <a:r>
              <a:rPr lang="en-US" dirty="0"/>
              <a:t>Simple line edit</a:t>
            </a:r>
          </a:p>
          <a:p>
            <a:pPr lvl="1"/>
            <a:r>
              <a:rPr lang="en-US" dirty="0"/>
              <a:t>Based on undecorated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Stored in file </a:t>
            </a:r>
            <a:r>
              <a:rPr lang="en-US" dirty="0" err="1">
                <a:latin typeface="Courier New"/>
                <a:cs typeface="Courier New"/>
              </a:rPr>
              <a:t>LineEdit.qml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4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border.color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anchors.margins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text...”)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lineedit-focus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3" y="1083732"/>
            <a:ext cx="2974624" cy="7436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547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20533"/>
            <a:ext cx="7513803" cy="101601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LineEdit.qml</a:t>
            </a:r>
            <a:r>
              <a:rPr lang="en-US" dirty="0"/>
              <a:t> is in the same directory</a:t>
            </a:r>
          </a:p>
          <a:p>
            <a:pPr lvl="1"/>
            <a:r>
              <a:rPr lang="en-US" dirty="0"/>
              <a:t>Item within the file automatically available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/use-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4025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1100675"/>
            <a:ext cx="7513803" cy="150705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does not expose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</a:t>
            </a:r>
          </a:p>
          <a:p>
            <a:r>
              <a:rPr lang="en-US" dirty="0"/>
              <a:t>The text is held by an internal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item </a:t>
            </a:r>
          </a:p>
          <a:p>
            <a:r>
              <a:rPr lang="en-US" dirty="0"/>
              <a:t>Need a way to expose this text</a:t>
            </a:r>
          </a:p>
          <a:p>
            <a:r>
              <a:rPr lang="en-US" dirty="0"/>
              <a:t>Create a custom property </a:t>
            </a:r>
          </a:p>
          <a:p>
            <a:pPr marL="0" indent="0">
              <a:buNone/>
            </a:pPr>
            <a:r>
              <a:rPr lang="en-US" dirty="0"/>
              <a:t>	Syntax: </a:t>
            </a:r>
            <a:r>
              <a:rPr lang="en-US" b="1" dirty="0">
                <a:latin typeface="Courier New"/>
                <a:cs typeface="Courier New"/>
              </a:rPr>
              <a:t>property &lt;type&gt; &lt;name&gt;[: &lt;value&gt;]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929469"/>
            <a:ext cx="8209301" cy="1574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product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123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slope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123.456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condition: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url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address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"http://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qt.io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7096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Object Attributes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1923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Property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2131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property </a:t>
            </a:r>
            <a:r>
              <a:rPr lang="en-US" i="1" dirty="0"/>
              <a:t>binds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Setting the custom property </a:t>
            </a:r>
          </a:p>
          <a:p>
            <a:pPr lvl="1"/>
            <a:r>
              <a:rPr lang="en-US" dirty="0"/>
              <a:t>Changes the binding</a:t>
            </a:r>
          </a:p>
          <a:p>
            <a:pPr lvl="1"/>
            <a:r>
              <a:rPr lang="en-US" dirty="0"/>
              <a:t>No longer refer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42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 alias property preferred 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text...”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-modules/ex-modules-components/custom-property/</a:t>
            </a:r>
            <a:r>
              <a:rPr lang="en-US" sz="1400" dirty="0" err="1">
                <a:latin typeface="Open Sans Light"/>
                <a:cs typeface="Open Sans Light"/>
              </a:rPr>
              <a:t>NewLineEdit.qml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3175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Aliases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2131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/>
              <a:t>Custom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property </a:t>
            </a:r>
            <a:r>
              <a:rPr lang="en-US" i="1" dirty="0"/>
              <a:t>aliases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text_input.text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Setting the custom property </a:t>
            </a:r>
          </a:p>
          <a:p>
            <a:pPr lvl="1"/>
            <a:r>
              <a:rPr lang="en-US" dirty="0"/>
              <a:t>Changes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TextInput's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421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alias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text...”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-modules/ex-modules-components/alias-property/</a:t>
            </a:r>
            <a:r>
              <a:rPr lang="en-US" sz="1400" dirty="0" err="1">
                <a:latin typeface="Open Sans Light"/>
                <a:cs typeface="Open Sans Light"/>
              </a:rPr>
              <a:t>AliasLineEdit.qml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0867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Visibility Scope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Defines the visibility rules for properties</a:t>
            </a:r>
          </a:p>
          <a:p>
            <a:r>
              <a:rPr lang="en-US" dirty="0"/>
              <a:t>JavaScript has its own scope </a:t>
            </a:r>
          </a:p>
          <a:p>
            <a:pPr lvl="1"/>
            <a:r>
              <a:rPr lang="en-US" dirty="0"/>
              <a:t>QML does not interfere with that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Binding scope </a:t>
            </a:r>
          </a:p>
          <a:p>
            <a:pPr lvl="1"/>
            <a:r>
              <a:rPr lang="en-US" dirty="0"/>
              <a:t>Binding scope object’s properties may be accessed without qualification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88" y="2202999"/>
            <a:ext cx="8209301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function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return2</a:t>
            </a:r>
            <a:r>
              <a:rPr lang="en-US" dirty="0"/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Does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not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interfere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with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item's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coordinate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2985C7"/>
                </a:solidFill>
              </a:rPr>
              <a:t>x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9588" y="4085160"/>
            <a:ext cx="8209301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aProperty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120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binding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scope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object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8000"/>
                </a:solidFill>
              </a:rPr>
              <a:t>                 // Its properties can be accessed without qualification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440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Visibility Scope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Component scope</a:t>
            </a:r>
          </a:p>
          <a:p>
            <a:pPr lvl="1"/>
            <a:r>
              <a:rPr lang="en-US" dirty="0"/>
              <a:t>A union of object ids within the component and the component’s root object’s properties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Component instance hierarchy</a:t>
            </a:r>
          </a:p>
          <a:p>
            <a:pPr lvl="1"/>
            <a:r>
              <a:rPr lang="en-US" dirty="0"/>
              <a:t>Component instances can access the component scopes of their ancestors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9588" y="4085160"/>
            <a:ext cx="8209301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80"/>
                </a:solidFill>
              </a:rPr>
              <a:t>Repeater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008000"/>
                </a:solidFill>
              </a:rPr>
              <a:t> // Example QML type, which has a Component delegate </a:t>
            </a:r>
            <a:endParaRPr lang="en-US" dirty="0"/>
          </a:p>
          <a:p>
            <a:r>
              <a:rPr lang="en-US" dirty="0">
                <a:solidFill>
                  <a:srgbClr val="800000"/>
                </a:solidFill>
              </a:rPr>
              <a:t>    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ancestorObjectId</a:t>
            </a:r>
            <a:r>
              <a:rPr lang="en-US" dirty="0" err="1"/>
              <a:t>.color</a:t>
            </a:r>
            <a:endParaRPr lang="en-US" dirty="0">
              <a:solidFill>
                <a:srgbClr val="1E1B18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88" y="2141571"/>
            <a:ext cx="8209301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rgbClr val="800000"/>
                </a:solidFill>
              </a:rPr>
              <a:t>delegate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Rectangle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MouseArea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r>
              <a:rPr lang="en-US" i="1" dirty="0">
                <a:solidFill>
                  <a:srgbClr val="C0C0C0"/>
                </a:solidFill>
              </a:rPr>
              <a:t>            </a:t>
            </a:r>
            <a:r>
              <a:rPr lang="en-US" i="1" dirty="0" err="1">
                <a:solidFill>
                  <a:srgbClr val="0055AF"/>
                </a:solidFill>
              </a:rPr>
              <a:t>console</a:t>
            </a:r>
            <a:r>
              <a:rPr lang="en-US" dirty="0" err="1"/>
              <a:t>.log</a:t>
            </a:r>
            <a:r>
              <a:rPr lang="en-US" dirty="0"/>
              <a:t>(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"Item clicked"</a:t>
            </a:r>
            <a:r>
              <a:rPr lang="en-US" dirty="0"/>
              <a:t>));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598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684237"/>
          </a:xfrm>
        </p:spPr>
        <p:txBody>
          <a:bodyPr>
            <a:normAutofit/>
          </a:bodyPr>
          <a:lstStyle/>
          <a:p>
            <a:r>
              <a:rPr lang="en-US" dirty="0"/>
              <a:t>Standard items define signals and handlers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items can use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Custom items can define their own signals</a:t>
            </a:r>
          </a:p>
          <a:p>
            <a:r>
              <a:rPr lang="en-US" dirty="0"/>
              <a:t>Signal syntax: </a:t>
            </a:r>
            <a:r>
              <a:rPr lang="en-US" b="1" dirty="0">
                <a:latin typeface="Courier New"/>
                <a:cs typeface="Courier New"/>
              </a:rPr>
              <a:t>signal &lt;name&gt;[(&lt;type&gt; &lt;value&gt;, ...)]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Handler syntax: </a:t>
            </a:r>
            <a:r>
              <a:rPr lang="en-US" b="1" dirty="0">
                <a:latin typeface="Courier New"/>
                <a:cs typeface="Courier New"/>
              </a:rPr>
              <a:t>on&lt;Name&gt;: &lt;expression&gt;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Examples of signals and handlers: </a:t>
            </a:r>
          </a:p>
          <a:p>
            <a:pPr lvl="1"/>
            <a:r>
              <a:rPr lang="en-US" dirty="0"/>
              <a:t>Signal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clicked </a:t>
            </a:r>
          </a:p>
          <a:p>
            <a:pPr lvl="2"/>
            <a:r>
              <a:rPr lang="en-US" dirty="0"/>
              <a:t>Handled by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Signal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checked(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)</a:t>
            </a:r>
          </a:p>
          <a:p>
            <a:pPr lvl="2"/>
            <a:r>
              <a:rPr lang="en-US" dirty="0"/>
              <a:t>Handled by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onChecked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2"/>
            <a:r>
              <a:rPr lang="en-US" dirty="0"/>
              <a:t>Argument passed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Philosophy of Qt Quick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Intuitive User Interfaces</a:t>
            </a:r>
          </a:p>
          <a:p>
            <a:r>
              <a:rPr lang="en-US" dirty="0"/>
              <a:t>Design-Oriented</a:t>
            </a:r>
          </a:p>
          <a:p>
            <a:r>
              <a:rPr lang="en-US" dirty="0"/>
              <a:t>Rapid Prototyping and Production</a:t>
            </a:r>
          </a:p>
          <a:p>
            <a:r>
              <a:rPr lang="en-US" dirty="0"/>
              <a:t>Easy Deployment</a:t>
            </a:r>
          </a:p>
          <a:p>
            <a:r>
              <a:rPr lang="en-US" dirty="0"/>
              <a:t>Enable designer and developers to work on the same sources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10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Custom Signal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63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signal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checkValue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"unchecked"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(false);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(true);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-modules/ex-modules-components/items/</a:t>
            </a:r>
            <a:r>
              <a:rPr lang="en-US" sz="1400" dirty="0" err="1">
                <a:latin typeface="Open Sans Light"/>
                <a:cs typeface="Open Sans Light"/>
              </a:rPr>
              <a:t>NewCheckBox.qml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4318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Emitting a Custom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611681"/>
            <a:ext cx="7513803" cy="86360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MouseArea's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handler emits the signal </a:t>
            </a:r>
          </a:p>
          <a:p>
            <a:r>
              <a:rPr lang="en-US" dirty="0"/>
              <a:t>Calls the signal to emit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982133"/>
            <a:ext cx="8209301" cy="363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checkValue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"unchecked"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(false);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"checked"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.checked</a:t>
            </a:r>
            <a:r>
              <a:rPr lang="en-US" dirty="0">
                <a:latin typeface="Courier New"/>
                <a:cs typeface="Courier New"/>
              </a:rPr>
              <a:t>(true);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570156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a Custom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39829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/>
              <a:t>Signal checked is handled where the item is used </a:t>
            </a:r>
          </a:p>
          <a:p>
            <a:pPr lvl="1"/>
            <a:r>
              <a:rPr lang="en-US" dirty="0"/>
              <a:t>By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onCheckedhandler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on*</a:t>
            </a:r>
            <a:r>
              <a:rPr lang="en-US" dirty="0"/>
              <a:t> handlers are automatically created for signals</a:t>
            </a:r>
          </a:p>
          <a:p>
            <a:pPr lvl="1"/>
            <a:r>
              <a:rPr lang="en-US" dirty="0"/>
              <a:t>Value supplied using name defined in the signal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checkValue</a:t>
            </a:r>
            <a:r>
              <a:rPr lang="en-US" dirty="0"/>
              <a:t>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889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NewCheckBox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checkValue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custom-signal-tr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7" y="1083732"/>
            <a:ext cx="1890890" cy="7563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-modules/ex-modules-components/use-custom-</a:t>
            </a:r>
            <a:r>
              <a:rPr lang="en-US" sz="1400" dirty="0" err="1">
                <a:latin typeface="Open Sans Light"/>
                <a:cs typeface="Open Sans Light"/>
              </a:rPr>
              <a:t>signal.qml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7997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Modules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34569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Modules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Modules hold collections of QML types: </a:t>
            </a:r>
          </a:p>
          <a:p>
            <a:r>
              <a:rPr lang="en-US" dirty="0"/>
              <a:t>Contain definitions of new types</a:t>
            </a:r>
          </a:p>
          <a:p>
            <a:r>
              <a:rPr lang="en-US" dirty="0"/>
              <a:t>Allow and promote re-use of types and higher level components</a:t>
            </a:r>
          </a:p>
          <a:p>
            <a:r>
              <a:rPr lang="en-US" dirty="0"/>
              <a:t>Versioned </a:t>
            </a:r>
          </a:p>
          <a:p>
            <a:pPr lvl="1"/>
            <a:r>
              <a:rPr lang="en-US" dirty="0"/>
              <a:t>Allows specific versions of modules to be chosen</a:t>
            </a:r>
          </a:p>
          <a:p>
            <a:pPr lvl="1"/>
            <a:r>
              <a:rPr lang="en-US" dirty="0"/>
              <a:t>Guarantees certain features/behavior </a:t>
            </a:r>
          </a:p>
          <a:p>
            <a:r>
              <a:rPr lang="en-US" dirty="0"/>
              <a:t>Import a directory name to import all modules within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Modules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454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Revisited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03599"/>
            <a:ext cx="7513803" cy="1151481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LineEdit.qml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in the same directory</a:t>
            </a:r>
          </a:p>
          <a:p>
            <a:r>
              <a:rPr lang="en-US" dirty="0"/>
              <a:t>We would like to make different versions of this item so we need collections of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6000"/>
            <a:ext cx="8209301" cy="2060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/use-</a:t>
            </a:r>
            <a:r>
              <a:rPr lang="en-US" sz="1400" dirty="0" err="1">
                <a:latin typeface="Open Sans Light"/>
                <a:cs typeface="Open Sans Light"/>
              </a:rPr>
              <a:t>lineedit.qml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2904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68133"/>
            <a:ext cx="7513803" cy="1286947"/>
          </a:xfrm>
        </p:spPr>
        <p:txBody>
          <a:bodyPr>
            <a:normAutofit/>
          </a:bodyPr>
          <a:lstStyle/>
          <a:p>
            <a:r>
              <a:rPr lang="en-US" dirty="0"/>
              <a:t>Importing </a:t>
            </a:r>
            <a:r>
              <a:rPr lang="en-US" dirty="0">
                <a:latin typeface="Courier New"/>
                <a:cs typeface="Courier New"/>
              </a:rPr>
              <a:t>“items” </a:t>
            </a:r>
            <a:r>
              <a:rPr lang="en-US" dirty="0"/>
              <a:t>directory</a:t>
            </a:r>
          </a:p>
          <a:p>
            <a:r>
              <a:rPr lang="en-US" dirty="0"/>
              <a:t>Includes all the files (e.g. </a:t>
            </a:r>
            <a:r>
              <a:rPr lang="en-US" dirty="0">
                <a:latin typeface="Courier New"/>
                <a:cs typeface="Courier New"/>
              </a:rPr>
              <a:t>items/</a:t>
            </a:r>
            <a:r>
              <a:rPr lang="en-US" dirty="0" err="1">
                <a:latin typeface="Courier New"/>
                <a:cs typeface="Courier New"/>
              </a:rPr>
              <a:t>CheckBox.qml</a:t>
            </a:r>
            <a:r>
              <a:rPr lang="en-US" dirty="0"/>
              <a:t>)</a:t>
            </a:r>
          </a:p>
          <a:p>
            <a:r>
              <a:rPr lang="en-US" dirty="0"/>
              <a:t>Useful to organize your application</a:t>
            </a:r>
          </a:p>
          <a:p>
            <a:r>
              <a:rPr lang="en-US" dirty="0"/>
              <a:t>Provides the mechanism for versioning of modules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6000"/>
            <a:ext cx="8209301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CheckBox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-modules/ex-modules-components/use-collection-of-</a:t>
            </a:r>
            <a:r>
              <a:rPr lang="en-US" sz="1400" dirty="0" err="1">
                <a:latin typeface="Open Sans Light"/>
                <a:cs typeface="Open Sans Light"/>
              </a:rPr>
              <a:t>items.qml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859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Versioning Modules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Create a directory called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containing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LineEdit-1.0.qml</a:t>
            </a:r>
            <a:r>
              <a:rPr lang="en-US" dirty="0"/>
              <a:t>–implementation of the custom item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–version information for the module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 contains a single line: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1.0 LineEdit-1.0.qml </a:t>
            </a:r>
          </a:p>
          <a:p>
            <a:endParaRPr lang="en-US" dirty="0"/>
          </a:p>
          <a:p>
            <a:r>
              <a:rPr lang="en-US" dirty="0"/>
              <a:t>Describes the name of the item exported by the module</a:t>
            </a:r>
          </a:p>
          <a:p>
            <a:endParaRPr lang="en-US" dirty="0"/>
          </a:p>
          <a:p>
            <a:r>
              <a:rPr lang="en-US" dirty="0"/>
              <a:t>Relates a version number to the file containing the implementation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4" name="Picture 3" descr="module-stru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192563"/>
            <a:ext cx="2235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57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Versioned Module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56000"/>
            <a:ext cx="7513803" cy="999080"/>
          </a:xfrm>
        </p:spPr>
        <p:txBody>
          <a:bodyPr>
            <a:normAutofit/>
          </a:bodyPr>
          <a:lstStyle/>
          <a:p>
            <a:r>
              <a:rPr lang="en-US" dirty="0"/>
              <a:t>Now explicitly import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Using a relative path</a:t>
            </a:r>
          </a:p>
          <a:p>
            <a:pPr lvl="1"/>
            <a:r>
              <a:rPr lang="en-US" dirty="0"/>
              <a:t>And a version number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015999"/>
            <a:ext cx="8209301" cy="2404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-modules/ex-modules-components/versioned/use-</a:t>
            </a:r>
            <a:r>
              <a:rPr lang="en-US" sz="1400" dirty="0" err="1">
                <a:latin typeface="Open Sans Light"/>
                <a:cs typeface="Open Sans Light"/>
              </a:rPr>
              <a:t>lineedit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version.qml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9090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the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Locate 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-modules-components/ex-modules-components </a:t>
            </a:r>
          </a:p>
          <a:p>
            <a:endParaRPr lang="en-US" dirty="0"/>
          </a:p>
          <a:p>
            <a:r>
              <a:rPr lang="en-US" dirty="0"/>
              <a:t>Launch the example: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qmlscene</a:t>
            </a:r>
            <a:r>
              <a:rPr lang="en-US" dirty="0">
                <a:latin typeface="Courier New"/>
                <a:cs typeface="Courier New"/>
              </a:rPr>
              <a:t> -I versioned versioned/use-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version.qml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Normally, the module would be installed on the system</a:t>
            </a:r>
          </a:p>
          <a:p>
            <a:pPr lvl="1"/>
            <a:r>
              <a:rPr lang="en-US" dirty="0"/>
              <a:t>Within the Qt installation's </a:t>
            </a:r>
            <a:r>
              <a:rPr lang="en-US" dirty="0">
                <a:latin typeface="Courier New"/>
                <a:cs typeface="Courier New"/>
              </a:rPr>
              <a:t>imports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So the </a:t>
            </a:r>
            <a:r>
              <a:rPr lang="en-US" dirty="0">
                <a:latin typeface="Courier New"/>
                <a:cs typeface="Courier New"/>
              </a:rPr>
              <a:t>-I </a:t>
            </a:r>
            <a:r>
              <a:rPr lang="en-US" dirty="0"/>
              <a:t>option would not be needed for </a:t>
            </a:r>
            <a:r>
              <a:rPr lang="en-US" dirty="0" err="1">
                <a:latin typeface="Courier New"/>
                <a:cs typeface="Courier New"/>
              </a:rPr>
              <a:t>qmlscene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 with </a:t>
            </a:r>
            <a:r>
              <a:rPr lang="fi-FI" dirty="0" err="1"/>
              <a:t>Qt</a:t>
            </a:r>
            <a:r>
              <a:rPr lang="fi-FI" dirty="0"/>
              <a:t> </a:t>
            </a:r>
            <a:r>
              <a:rPr lang="fi-FI" dirty="0" err="1"/>
              <a:t>Quick</a:t>
            </a:r>
            <a:br>
              <a:rPr lang="en-US" dirty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8027" y="2592537"/>
            <a:ext cx="1117008" cy="1312032"/>
            <a:chOff x="4824846" y="2712502"/>
            <a:chExt cx="1117008" cy="13120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2799" y="2712502"/>
              <a:ext cx="629152" cy="10147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24846" y="3831746"/>
              <a:ext cx="1117008" cy="192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42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Open Sans Light"/>
                  <a:cs typeface="Open Sans Light"/>
                </a:rPr>
                <a:t>Developer</a:t>
              </a:r>
            </a:p>
          </p:txBody>
        </p:sp>
      </p:grpSp>
      <p:sp>
        <p:nvSpPr>
          <p:cNvPr id="9" name="Rounded Rectangle 8"/>
          <p:cNvSpPr/>
          <p:nvPr/>
        </p:nvSpPr>
        <p:spPr bwMode="auto">
          <a:xfrm>
            <a:off x="2496358" y="1422472"/>
            <a:ext cx="4109878" cy="955775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Declarative UI Design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Stunningly Fluent Modern User Interfaces, written with QML. Ideal for rapid UI prototyping.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505835" y="2531089"/>
            <a:ext cx="4100401" cy="95188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Imperative Logic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Power of Cross-Platform Native </a:t>
            </a:r>
            <a:r>
              <a:rPr lang="en-US" sz="1200" dirty="0" err="1">
                <a:latin typeface="Open Sans Light"/>
                <a:cs typeface="Open Sans Light"/>
              </a:rPr>
              <a:t>Qt</a:t>
            </a:r>
            <a:r>
              <a:rPr lang="en-US" sz="1200" dirty="0">
                <a:latin typeface="Open Sans Light"/>
                <a:cs typeface="Open Sans Light"/>
              </a:rPr>
              <a:t>/C++</a:t>
            </a:r>
            <a:endParaRPr lang="en-US" sz="1000" dirty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1452117" y="2317458"/>
            <a:ext cx="843049" cy="843050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2143060" y="2236551"/>
            <a:ext cx="229586" cy="234875"/>
            <a:chOff x="2143060" y="2451081"/>
            <a:chExt cx="229586" cy="234875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18900000">
              <a:off x="2143060" y="2451081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2700000">
              <a:off x="2235861" y="2549170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Straight Connector 14"/>
          <p:cNvCxnSpPr/>
          <p:nvPr/>
        </p:nvCxnSpPr>
        <p:spPr bwMode="auto">
          <a:xfrm>
            <a:off x="1327928" y="3303430"/>
            <a:ext cx="774487" cy="7711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80C3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 rot="2700000">
            <a:off x="2047810" y="3192441"/>
            <a:ext cx="229586" cy="234875"/>
            <a:chOff x="2295460" y="3200595"/>
            <a:chExt cx="229586" cy="234875"/>
          </a:xfrm>
        </p:grpSpPr>
        <p:cxnSp>
          <p:nvCxnSpPr>
            <p:cNvPr id="17" name="Straight Connector 16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80C34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" name="Straight Connector 18"/>
          <p:cNvCxnSpPr/>
          <p:nvPr/>
        </p:nvCxnSpPr>
        <p:spPr bwMode="auto">
          <a:xfrm>
            <a:off x="1443389" y="1688174"/>
            <a:ext cx="774487" cy="7711"/>
          </a:xfrm>
          <a:prstGeom prst="line">
            <a:avLst/>
          </a:prstGeom>
          <a:solidFill>
            <a:srgbClr val="FF0000"/>
          </a:solidFill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 rot="2700000">
            <a:off x="2047810" y="1577185"/>
            <a:ext cx="229586" cy="234875"/>
            <a:chOff x="2295460" y="3200595"/>
            <a:chExt cx="229586" cy="234875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rgbClr val="46A2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2491544" y="1122760"/>
            <a:ext cx="943807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dirty="0" err="1">
                <a:latin typeface="Open Sans"/>
                <a:cs typeface="Open Sans"/>
              </a:rPr>
              <a:t>Qt</a:t>
            </a:r>
            <a:r>
              <a:rPr lang="en-US" dirty="0">
                <a:latin typeface="Open Sans"/>
                <a:cs typeface="Open Sans"/>
              </a:rPr>
              <a:t> Quick</a:t>
            </a:r>
          </a:p>
        </p:txBody>
      </p:sp>
      <p:grpSp>
        <p:nvGrpSpPr>
          <p:cNvPr id="24" name="Group 23"/>
          <p:cNvGrpSpPr/>
          <p:nvPr/>
        </p:nvGrpSpPr>
        <p:grpSpPr>
          <a:xfrm rot="13074579">
            <a:off x="6662310" y="2864624"/>
            <a:ext cx="229586" cy="234875"/>
            <a:chOff x="2295460" y="3200595"/>
            <a:chExt cx="229586" cy="234875"/>
          </a:xfrm>
        </p:grpSpPr>
        <p:cxnSp>
          <p:nvCxnSpPr>
            <p:cNvPr id="25" name="Straight Connector 24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 rot="13500000">
            <a:off x="6665419" y="1780401"/>
            <a:ext cx="229586" cy="234875"/>
            <a:chOff x="2295460" y="3200595"/>
            <a:chExt cx="229586" cy="234875"/>
          </a:xfrm>
        </p:grpSpPr>
        <p:cxnSp>
          <p:nvCxnSpPr>
            <p:cNvPr id="28" name="Straight Connector 27"/>
            <p:cNvCxnSpPr/>
            <p:nvPr/>
          </p:nvCxnSpPr>
          <p:spPr bwMode="auto">
            <a:xfrm rot="18900000">
              <a:off x="2295460" y="3200595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2700000">
              <a:off x="2388261" y="3298684"/>
              <a:ext cx="134328" cy="139243"/>
            </a:xfrm>
            <a:prstGeom prst="lin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ounded Rectangle 30"/>
          <p:cNvSpPr/>
          <p:nvPr/>
        </p:nvSpPr>
        <p:spPr bwMode="auto">
          <a:xfrm>
            <a:off x="2567356" y="3643133"/>
            <a:ext cx="1593937" cy="123191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400" dirty="0">
              <a:latin typeface="Open Sans Light"/>
              <a:cs typeface="Open Sans Light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Processes, Threads,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IPC, Containers,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I/O, Strings,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Etc.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4201844" y="3642958"/>
            <a:ext cx="967355" cy="123208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HTTP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FTP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SSL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5209750" y="3648178"/>
            <a:ext cx="918895" cy="122686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400" dirty="0">
              <a:solidFill>
                <a:schemeClr val="accent1"/>
              </a:solidFill>
              <a:latin typeface="Open Sans"/>
              <a:cs typeface="Open Sans"/>
            </a:endParaRP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SQL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&amp;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Oracle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Databases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6169196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XML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3838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Bluetooth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7098480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Positioning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7563122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NFC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8027762" y="3643582"/>
            <a:ext cx="424091" cy="1231463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Serial Port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39" name="Right Bracket 38"/>
          <p:cNvSpPr/>
          <p:nvPr/>
        </p:nvSpPr>
        <p:spPr bwMode="auto">
          <a:xfrm>
            <a:off x="6717860" y="1895522"/>
            <a:ext cx="529103" cy="1093085"/>
          </a:xfrm>
          <a:prstGeom prst="rightBracket">
            <a:avLst>
              <a:gd name="adj" fmla="val 10329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28026" y="1226634"/>
            <a:ext cx="1117008" cy="1059534"/>
            <a:chOff x="428026" y="1226634"/>
            <a:chExt cx="1117008" cy="1059534"/>
          </a:xfrm>
        </p:grpSpPr>
        <p:sp>
          <p:nvSpPr>
            <p:cNvPr id="41" name="TextBox 40"/>
            <p:cNvSpPr txBox="1"/>
            <p:nvPr/>
          </p:nvSpPr>
          <p:spPr>
            <a:xfrm>
              <a:off x="428026" y="2098510"/>
              <a:ext cx="1117008" cy="187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>
                <a:lnSpc>
                  <a:spcPts val="1420"/>
                </a:lnSpc>
              </a:pPr>
              <a:r>
                <a:rPr lang="en-US" sz="1400" dirty="0">
                  <a:solidFill>
                    <a:srgbClr val="46A2DA"/>
                  </a:solidFill>
                  <a:latin typeface="Open Sans Light"/>
                  <a:cs typeface="Open Sans Light"/>
                </a:rPr>
                <a:t>Designer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52" y="1226634"/>
              <a:ext cx="638717" cy="767490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 bwMode="auto">
          <a:xfrm>
            <a:off x="2566603" y="4877627"/>
            <a:ext cx="5887712" cy="29857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200" dirty="0">
                <a:latin typeface="Open Sans Light"/>
                <a:cs typeface="Open Sans Light"/>
              </a:rPr>
              <a:t>+ Direct Hardware Access</a:t>
            </a:r>
          </a:p>
        </p:txBody>
      </p:sp>
    </p:spTree>
    <p:extLst>
      <p:ext uri="{BB962C8B-B14F-4D97-AF65-F5344CB8AC3E}">
        <p14:creationId xmlns:p14="http://schemas.microsoft.com/office/powerpoint/2010/main" val="17858357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Multiple Versions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Imagine that we release version 1.1 of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fontAlgn="auto"/>
            <a:r>
              <a:rPr lang="en-US" dirty="0"/>
              <a:t>We need to ensure backward compatibility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needs to include support for multiple versions </a:t>
            </a:r>
          </a:p>
          <a:p>
            <a:r>
              <a:rPr lang="en-US" dirty="0"/>
              <a:t>Version handling is done in the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1.1 LineEdit-1.1.qml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 1.0 LineEdit-1.0.qml </a:t>
            </a:r>
          </a:p>
          <a:p>
            <a:pPr fontAlgn="auto"/>
            <a:r>
              <a:rPr lang="en-US" dirty="0"/>
              <a:t>Each implementation file is declared</a:t>
            </a:r>
          </a:p>
          <a:p>
            <a:pPr lvl="1"/>
            <a:r>
              <a:rPr lang="en-US" dirty="0"/>
              <a:t>With its version</a:t>
            </a:r>
          </a:p>
          <a:p>
            <a:pPr lvl="1"/>
            <a:r>
              <a:rPr lang="en-US" dirty="0"/>
              <a:t>In decreasing version order (newer versions first)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669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a Namespace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71335"/>
            <a:ext cx="7513803" cy="11757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import...as...</a:t>
            </a:r>
          </a:p>
          <a:p>
            <a:pPr lvl="1"/>
            <a:r>
              <a:rPr lang="en-US" dirty="0"/>
              <a:t>All items in the Qt module are imported</a:t>
            </a:r>
          </a:p>
          <a:p>
            <a:pPr lvl="1"/>
            <a:r>
              <a:rPr lang="en-US" dirty="0"/>
              <a:t>Accessed via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MyQt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namespace </a:t>
            </a:r>
          </a:p>
          <a:p>
            <a:r>
              <a:rPr lang="en-US" dirty="0"/>
              <a:t>Allows multiple versions of modules to be imported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914399"/>
            <a:ext cx="8209301" cy="253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MyQt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MyQt.Rectangle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MyQt.Text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Qt!"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-modules/ex-modules-components/use-namespace-</a:t>
            </a:r>
            <a:r>
              <a:rPr lang="en-US" sz="1400" dirty="0" err="1">
                <a:latin typeface="Open Sans Light"/>
                <a:cs typeface="Open Sans Light"/>
              </a:rPr>
              <a:t>module.qml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229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a Namespace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3" y="3522134"/>
            <a:ext cx="8364171" cy="778932"/>
          </a:xfrm>
        </p:spPr>
        <p:txBody>
          <a:bodyPr>
            <a:normAutofit/>
          </a:bodyPr>
          <a:lstStyle/>
          <a:p>
            <a:r>
              <a:rPr lang="en-US" dirty="0"/>
              <a:t>Importing a collection of items from a path</a:t>
            </a:r>
          </a:p>
          <a:p>
            <a:r>
              <a:rPr lang="en-US" dirty="0"/>
              <a:t>Avoids potential naming clashes with items from other collections and modules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1117595"/>
            <a:ext cx="8209301" cy="228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"items"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Items.CheckBox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-modules/ex-modules-components/use-</a:t>
            </a:r>
            <a:r>
              <a:rPr lang="en-US" sz="1400" dirty="0" err="1">
                <a:latin typeface="Open Sans Light"/>
                <a:cs typeface="Open Sans Light"/>
              </a:rPr>
              <a:t>namespace.qml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447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3374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States</a:t>
            </a:r>
          </a:p>
          <a:p>
            <a:r>
              <a:rPr lang="en-US" dirty="0"/>
              <a:t>State Conditions </a:t>
            </a:r>
          </a:p>
          <a:p>
            <a:r>
              <a:rPr lang="en-US" dirty="0"/>
              <a:t>Transitions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18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define user interface behavior using states and transitions:</a:t>
            </a:r>
          </a:p>
          <a:p>
            <a:r>
              <a:rPr lang="en-US" dirty="0"/>
              <a:t>Provides a way to formally specify a user interface</a:t>
            </a:r>
          </a:p>
          <a:p>
            <a:r>
              <a:rPr lang="en-US" dirty="0"/>
              <a:t>Useful way to organize application logic</a:t>
            </a:r>
          </a:p>
          <a:p>
            <a:r>
              <a:rPr lang="en-US" dirty="0"/>
              <a:t>Helps to determine if all functionality is covered</a:t>
            </a:r>
          </a:p>
          <a:p>
            <a:r>
              <a:rPr lang="en-US" dirty="0"/>
              <a:t>Can extend transitions with animations and visual effects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States and transitions are covered in the Qt documentation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18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States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2039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States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States manage named items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Represented by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QML type</a:t>
            </a:r>
          </a:p>
          <a:p>
            <a:r>
              <a:rPr lang="en-US" dirty="0"/>
              <a:t>Each item can define a set of states </a:t>
            </a:r>
          </a:p>
          <a:p>
            <a:pPr lvl="1"/>
            <a:r>
              <a:rPr lang="en-US" dirty="0"/>
              <a:t>With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Current state is set with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property </a:t>
            </a:r>
          </a:p>
          <a:p>
            <a:r>
              <a:rPr lang="en-US" dirty="0"/>
              <a:t>Properties are set when a state is entered </a:t>
            </a:r>
          </a:p>
          <a:p>
            <a:pPr lvl="1"/>
            <a:r>
              <a:rPr lang="en-US" dirty="0"/>
              <a:t>Can also modify anchors</a:t>
            </a:r>
          </a:p>
          <a:p>
            <a:pPr lvl="1"/>
            <a:r>
              <a:rPr lang="en-US" dirty="0"/>
              <a:t>Change the parents of items </a:t>
            </a:r>
          </a:p>
          <a:p>
            <a:pPr lvl="1"/>
            <a:r>
              <a:rPr lang="en-US" dirty="0"/>
              <a:t>Run scripts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QML States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92491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74518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/>
              <a:t>Prepare each item with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</a:p>
          <a:p>
            <a:r>
              <a:rPr lang="en-US" dirty="0"/>
              <a:t>Set up properties not modified by states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556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135;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lnSpc>
                <a:spcPct val="80000"/>
              </a:lnSpc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tates-stop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474" y="1100664"/>
            <a:ext cx="934721" cy="15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59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States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84352"/>
            <a:ext cx="8364171" cy="999060"/>
          </a:xfrm>
        </p:spPr>
        <p:txBody>
          <a:bodyPr>
            <a:normAutofit/>
          </a:bodyPr>
          <a:lstStyle/>
          <a:p>
            <a:r>
              <a:rPr lang="en-US" dirty="0"/>
              <a:t>Define states with names: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“stop”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“go”</a:t>
            </a:r>
          </a:p>
          <a:p>
            <a:r>
              <a:rPr lang="en-US" dirty="0"/>
              <a:t>Set up properties for each state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Defining differences from the default values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235505"/>
            <a:ext cx="8209301" cy="2607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},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</a:t>
            </a:r>
            <a:r>
              <a:rPr lang="en-US" sz="1400" dirty="0" err="1">
                <a:latin typeface="Open Sans Light"/>
                <a:cs typeface="Open Sans Light"/>
              </a:rPr>
              <a:t>states.qml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02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Concepts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829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37734"/>
            <a:ext cx="8364171" cy="4126766"/>
          </a:xfrm>
        </p:spPr>
        <p:txBody>
          <a:bodyPr>
            <a:normAutofit/>
          </a:bodyPr>
          <a:lstStyle/>
          <a:p>
            <a:r>
              <a:rPr lang="en-US" dirty="0"/>
              <a:t>Define an initial state: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Use a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switch between states: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Reacts to a click on the user interface </a:t>
            </a:r>
          </a:p>
          <a:p>
            <a:pPr lvl="1"/>
            <a:r>
              <a:rPr lang="en-US" dirty="0"/>
              <a:t>Toggles the parent's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property between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“stop”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“go” </a:t>
            </a:r>
            <a:r>
              <a:rPr lang="en-US" dirty="0"/>
              <a:t>states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42709" y="1736917"/>
            <a:ext cx="8209301" cy="482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: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"stop”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76578" y="2874570"/>
            <a:ext cx="8209301" cy="1397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 </a:t>
            </a: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1" name="Picture 10" descr="states-stop-go-ligh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92" y="2971953"/>
            <a:ext cx="1720400" cy="11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954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37734"/>
            <a:ext cx="8364171" cy="4126766"/>
          </a:xfrm>
        </p:spPr>
        <p:txBody>
          <a:bodyPr>
            <a:normAutofit/>
          </a:bodyPr>
          <a:lstStyle/>
          <a:p>
            <a:r>
              <a:rPr lang="en-US" dirty="0"/>
              <a:t>States change properties with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QML type: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Acts on a target item named using the target property </a:t>
            </a:r>
          </a:p>
          <a:p>
            <a:pPr lvl="1"/>
            <a:r>
              <a:rPr lang="en-US" dirty="0"/>
              <a:t>The target refers to an id </a:t>
            </a:r>
          </a:p>
          <a:p>
            <a:r>
              <a:rPr lang="en-US" dirty="0"/>
              <a:t>Applies the other property definitions to the target item</a:t>
            </a:r>
          </a:p>
          <a:p>
            <a:pPr lvl="1"/>
            <a:r>
              <a:rPr lang="en-US" dirty="0"/>
              <a:t>One </a:t>
            </a:r>
            <a:r>
              <a:rPr lang="en-US" dirty="0" err="1">
                <a:solidFill>
                  <a:srgbClr val="80C342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80C342"/>
                </a:solidFill>
              </a:rPr>
              <a:t> </a:t>
            </a:r>
            <a:r>
              <a:rPr lang="en-US" dirty="0"/>
              <a:t>instance can redefine multiple properties </a:t>
            </a:r>
          </a:p>
          <a:p>
            <a:r>
              <a:rPr lang="en-US" dirty="0"/>
              <a:t>Property definitions are evaluated when the state is entered </a:t>
            </a:r>
          </a:p>
          <a:p>
            <a:r>
              <a:rPr lang="en-US" dirty="0" err="1">
                <a:solidFill>
                  <a:srgbClr val="80C342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80C342"/>
                </a:solidFill>
              </a:rPr>
              <a:t> </a:t>
            </a:r>
            <a:r>
              <a:rPr lang="en-US" dirty="0"/>
              <a:t>describes new property values for an item</a:t>
            </a:r>
          </a:p>
          <a:p>
            <a:pPr lvl="1"/>
            <a:r>
              <a:rPr lang="en-US" dirty="0"/>
              <a:t>New values are assigned to items when the state is entered</a:t>
            </a:r>
          </a:p>
          <a:p>
            <a:pPr lvl="1"/>
            <a:r>
              <a:rPr lang="en-US" i="1" dirty="0"/>
              <a:t>Properties left unspecified are assigned their default values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42709" y="1667931"/>
            <a:ext cx="8209301" cy="128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"black”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3529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179F80-3AEC-2E41-BED4-2AFD6387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57BB08-7A64-A148-AC1E-4FF3A7781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StateMachine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Inherits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</a:p>
          <a:p>
            <a:pPr lvl="1"/>
            <a:r>
              <a:rPr lang="en-US" dirty="0"/>
              <a:t>Hierarchical finite state machine</a:t>
            </a:r>
          </a:p>
          <a:p>
            <a:r>
              <a:rPr lang="en-US" dirty="0"/>
              <a:t>States: Initial state, final state, error state, history state</a:t>
            </a:r>
          </a:p>
          <a:p>
            <a:r>
              <a:rPr lang="en-US" dirty="0"/>
              <a:t>Transitions: Signal transition, timeout transition</a:t>
            </a:r>
          </a:p>
          <a:p>
            <a:r>
              <a:rPr lang="en-US" dirty="0"/>
              <a:t>Possible to set initial values for properties and restore them, if not set in an entered state</a:t>
            </a:r>
          </a:p>
          <a:p>
            <a:pPr lvl="1"/>
            <a:r>
              <a:rPr lang="en-US" dirty="0"/>
              <a:t>Controlled using </a:t>
            </a:r>
            <a:r>
              <a:rPr lang="en-US" dirty="0" err="1">
                <a:latin typeface="Courier New"/>
                <a:cs typeface="Courier New"/>
              </a:rPr>
              <a:t>globalRestorePolicy</a:t>
            </a:r>
            <a:r>
              <a:rPr lang="en-US" dirty="0"/>
              <a:t> property</a:t>
            </a:r>
          </a:p>
          <a:p>
            <a:r>
              <a:rPr lang="en-US" dirty="0"/>
              <a:t>Runs, until a top-level final state reached</a:t>
            </a:r>
          </a:p>
          <a:p>
            <a:pPr lvl="1"/>
            <a:r>
              <a:rPr lang="en-US" dirty="0"/>
              <a:t>Emits </a:t>
            </a:r>
            <a:r>
              <a:rPr lang="en-US" dirty="0">
                <a:latin typeface="Courier New"/>
                <a:cs typeface="Courier New"/>
              </a:rPr>
              <a:t>finished()</a:t>
            </a:r>
            <a:r>
              <a:rPr lang="en-US" dirty="0"/>
              <a:t> signal</a:t>
            </a:r>
          </a:p>
          <a:p>
            <a:r>
              <a:rPr lang="en-US" dirty="0"/>
              <a:t>Can be generated from the SCXML file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2C767-3F67-E246-85B8-9CB9462F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013A-F4BF-EC49-9DD7-14913C70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172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179F80-3AEC-2E41-BED4-2AFD6387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</p:spPr>
        <p:txBody>
          <a:bodyPr/>
          <a:lstStyle/>
          <a:p>
            <a:r>
              <a:rPr lang="en-US" dirty="0"/>
              <a:t>State Machine Example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2C767-3F67-E246-85B8-9CB9462F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013A-F4BF-EC49-9DD7-14913C70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0EEC8C-9692-3544-91E8-DDACABD3251D}"/>
              </a:ext>
            </a:extLst>
          </p:cNvPr>
          <p:cNvSpPr txBox="1">
            <a:spLocks/>
          </p:cNvSpPr>
          <p:nvPr/>
        </p:nvSpPr>
        <p:spPr>
          <a:xfrm>
            <a:off x="237909" y="976660"/>
            <a:ext cx="8512391" cy="4204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/>
              <a:t>import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QtQml.StateMachine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1.0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as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80"/>
                </a:solidFill>
              </a:rPr>
              <a:t>FSM</a:t>
            </a:r>
            <a:r>
              <a:rPr lang="fi-FI" sz="1200" dirty="0"/>
              <a:t> </a:t>
            </a:r>
          </a:p>
          <a:p>
            <a:br>
              <a:rPr lang="fi-FI" sz="1200" dirty="0"/>
            </a:br>
            <a:r>
              <a:rPr lang="fi-FI" sz="1200" dirty="0" err="1">
                <a:solidFill>
                  <a:srgbClr val="800080"/>
                </a:solidFill>
              </a:rPr>
              <a:t>Window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window</a:t>
            </a:r>
            <a:endParaRPr lang="fi-FI" sz="1200" i="1" dirty="0">
              <a:solidFill>
                <a:srgbClr val="000000"/>
              </a:solidFill>
            </a:endParaRPr>
          </a:p>
          <a:p>
            <a:br>
              <a:rPr lang="fi-FI" sz="1200" dirty="0"/>
            </a:br>
            <a:r>
              <a:rPr lang="fi-FI" sz="1200" dirty="0"/>
              <a:t>    </a:t>
            </a:r>
            <a:r>
              <a:rPr lang="fi-FI" sz="1200" dirty="0" err="1">
                <a:solidFill>
                  <a:srgbClr val="800080"/>
                </a:solidFill>
              </a:rPr>
              <a:t>FSM.StateMachine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stateMachine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initialState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running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running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true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80"/>
                </a:solidFill>
              </a:rPr>
              <a:t>        </a:t>
            </a:r>
            <a:r>
              <a:rPr lang="fi-FI" sz="1200" dirty="0" err="1">
                <a:solidFill>
                  <a:srgbClr val="800080"/>
                </a:solidFill>
              </a:rPr>
              <a:t>FSM.State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running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    </a:t>
            </a:r>
            <a:r>
              <a:rPr lang="fi-FI" sz="1200" dirty="0" err="1">
                <a:solidFill>
                  <a:srgbClr val="800000"/>
                </a:solidFill>
              </a:rPr>
              <a:t>initialState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>
                <a:solidFill>
                  <a:srgbClr val="000000"/>
                </a:solidFill>
              </a:rPr>
              <a:t>go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80"/>
                </a:solidFill>
              </a:rPr>
              <a:t>            </a:t>
            </a:r>
            <a:r>
              <a:rPr lang="fi-FI" sz="1200" dirty="0" err="1">
                <a:solidFill>
                  <a:srgbClr val="800080"/>
                </a:solidFill>
              </a:rPr>
              <a:t>FSM.State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    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>
                <a:solidFill>
                  <a:srgbClr val="000000"/>
                </a:solidFill>
              </a:rPr>
              <a:t>go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80"/>
                </a:solidFill>
              </a:rPr>
              <a:t>                </a:t>
            </a:r>
            <a:r>
              <a:rPr lang="fi-FI" sz="1200" dirty="0" err="1">
                <a:solidFill>
                  <a:srgbClr val="800080"/>
                </a:solidFill>
              </a:rPr>
              <a:t>FSM.TimeoutTransition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            </a:t>
            </a:r>
            <a:r>
              <a:rPr lang="fi-FI" sz="1200" dirty="0" err="1">
                <a:solidFill>
                  <a:srgbClr val="800000"/>
                </a:solidFill>
              </a:rPr>
              <a:t>targetState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leavingGo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            </a:t>
            </a:r>
            <a:r>
              <a:rPr lang="fi-FI" sz="1200" dirty="0" err="1">
                <a:solidFill>
                  <a:srgbClr val="800000"/>
                </a:solidFill>
              </a:rPr>
              <a:t>timeout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1000 </a:t>
            </a:r>
          </a:p>
          <a:p>
            <a:r>
              <a:rPr lang="fi-FI" sz="1200" dirty="0"/>
              <a:t>                }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onEntered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trafficLight</a:t>
            </a:r>
            <a:r>
              <a:rPr lang="fi-FI" sz="1200" dirty="0" err="1"/>
              <a:t>.currentState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=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"go"</a:t>
            </a:r>
            <a:r>
              <a:rPr lang="fi-FI" sz="1200" dirty="0"/>
              <a:t>; </a:t>
            </a:r>
          </a:p>
          <a:p>
            <a:r>
              <a:rPr lang="fi-FI" sz="1200" dirty="0"/>
              <a:t>            } </a:t>
            </a:r>
          </a:p>
          <a:p>
            <a:r>
              <a:rPr lang="fi-FI" sz="1200" dirty="0"/>
              <a:t>        }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onStopped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55AF"/>
                </a:solidFill>
              </a:rPr>
              <a:t>Qt</a:t>
            </a:r>
            <a:r>
              <a:rPr lang="fi-FI" sz="1200" dirty="0" err="1"/>
              <a:t>.quit</a:t>
            </a:r>
            <a:r>
              <a:rPr lang="fi-FI" sz="1200" dirty="0"/>
              <a:t>()</a:t>
            </a:r>
            <a:endParaRPr lang="fi-FI" sz="1200" b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2E3E2-2BE7-AA49-9441-F54A8D723D07}"/>
              </a:ext>
            </a:extLst>
          </p:cNvPr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-states-transitions/ex-states/states-</a:t>
            </a:r>
            <a:r>
              <a:rPr lang="en-US" sz="1400" dirty="0" err="1">
                <a:latin typeface="Open Sans Light"/>
                <a:cs typeface="Open Sans Light"/>
              </a:rPr>
              <a:t>machone.qml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08310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State Conditions 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75048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Another way to use states:</a:t>
            </a:r>
          </a:p>
          <a:p>
            <a:r>
              <a:rPr lang="en-US" dirty="0"/>
              <a:t>Let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decide when to be active</a:t>
            </a:r>
          </a:p>
          <a:p>
            <a:pPr lvl="1"/>
            <a:r>
              <a:rPr lang="en-US" dirty="0"/>
              <a:t>Using conditions to determine if a state is active </a:t>
            </a:r>
          </a:p>
          <a:p>
            <a:r>
              <a:rPr lang="en-US" dirty="0"/>
              <a:t>Define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Using an expression that evaluates to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endParaRPr lang="en-US" dirty="0"/>
          </a:p>
          <a:p>
            <a:r>
              <a:rPr lang="en-US" dirty="0"/>
              <a:t>Only one state in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/>
              <a:t> list should be active </a:t>
            </a:r>
          </a:p>
          <a:p>
            <a:pPr lvl="1"/>
            <a:r>
              <a:rPr lang="en-US" dirty="0"/>
              <a:t>Ensure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/>
              <a:t> is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for only one state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4" name="Picture 3" descr="state-cond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35" y="3467809"/>
            <a:ext cx="5665632" cy="1359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-states-transitions/ex-states/states-</a:t>
            </a:r>
            <a:r>
              <a:rPr lang="en-US" sz="1400" dirty="0" err="1">
                <a:latin typeface="Open Sans Light"/>
                <a:cs typeface="Open Sans Light"/>
              </a:rPr>
              <a:t>when.qml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1007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8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/>
              <a:t>Define default property values and actions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1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text..."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…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clear.svg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lnSpc>
                <a:spcPct val="80000"/>
              </a:lnSpc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74" y="1100665"/>
            <a:ext cx="2384549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85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Conditions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605863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/>
              <a:t>A clear button that fades out when there is no text </a:t>
            </a:r>
          </a:p>
          <a:p>
            <a:r>
              <a:rPr lang="en-US" dirty="0"/>
              <a:t>Do not need to define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50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when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!=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opacity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when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 err="1">
                <a:latin typeface="Courier New"/>
                <a:cs typeface="Courier New"/>
              </a:rPr>
              <a:t>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opacity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textField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pic>
        <p:nvPicPr>
          <p:cNvPr id="7" name="Picture 6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74" y="1100665"/>
            <a:ext cx="2384549" cy="880533"/>
          </a:xfrm>
          <a:prstGeom prst="rect">
            <a:avLst/>
          </a:prstGeom>
        </p:spPr>
      </p:pic>
      <p:pic>
        <p:nvPicPr>
          <p:cNvPr id="4" name="Picture 3" descr="state-conditions-without-tex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55" y="2641569"/>
            <a:ext cx="2292835" cy="8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857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Transitions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82905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r>
              <a:rPr lang="en-US" dirty="0"/>
              <a:t>Define how items change when switching states</a:t>
            </a:r>
          </a:p>
          <a:p>
            <a:r>
              <a:rPr lang="en-US" dirty="0"/>
              <a:t>Applied to two or more states</a:t>
            </a:r>
          </a:p>
          <a:p>
            <a:r>
              <a:rPr lang="en-US" dirty="0"/>
              <a:t>Usually describe how items are animated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Let's add transitions to a previous example...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7" name="Picture 6" descr="states-stop-go-trans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2332378"/>
            <a:ext cx="3271746" cy="18501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</a:t>
            </a:r>
            <a:r>
              <a:rPr lang="en-US" sz="1400" dirty="0" err="1">
                <a:latin typeface="Open Sans Light"/>
                <a:cs typeface="Open Sans Light"/>
              </a:rPr>
              <a:t>transitions.qml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39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QML?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Declarative language for User Interface building blocks </a:t>
            </a:r>
          </a:p>
          <a:p>
            <a:r>
              <a:rPr lang="en-US" dirty="0"/>
              <a:t>Describes the user interface </a:t>
            </a:r>
          </a:p>
          <a:p>
            <a:pPr lvl="1"/>
            <a:r>
              <a:rPr lang="en-US" dirty="0"/>
              <a:t>What UI building blocks look like </a:t>
            </a:r>
          </a:p>
          <a:p>
            <a:pPr lvl="1"/>
            <a:r>
              <a:rPr lang="en-US" dirty="0"/>
              <a:t>How they behave </a:t>
            </a:r>
          </a:p>
          <a:p>
            <a:r>
              <a:rPr lang="en-US" dirty="0"/>
              <a:t>UI specified as tree of QML objects with 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067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Example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36533"/>
            <a:ext cx="7513803" cy="74508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/>
              <a:t> property defines a list of transitions</a:t>
            </a:r>
          </a:p>
          <a:p>
            <a:r>
              <a:rPr lang="en-US" dirty="0"/>
              <a:t>Transitions between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“stop”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“go” </a:t>
            </a:r>
            <a:r>
              <a:rPr lang="en-US" dirty="0"/>
              <a:t>states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"go"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"stop"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}]</a:t>
            </a:r>
          </a:p>
        </p:txBody>
      </p:sp>
    </p:spTree>
    <p:extLst>
      <p:ext uri="{BB962C8B-B14F-4D97-AF65-F5344CB8AC3E}">
        <p14:creationId xmlns:p14="http://schemas.microsoft.com/office/powerpoint/2010/main" val="42760038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06784"/>
            <a:ext cx="7513803" cy="880549"/>
          </a:xfrm>
        </p:spPr>
        <p:txBody>
          <a:bodyPr>
            <a:normAutofit/>
          </a:bodyPr>
          <a:lstStyle/>
          <a:p>
            <a:r>
              <a:rPr lang="en-US" dirty="0"/>
              <a:t>Use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“*” </a:t>
            </a:r>
            <a:r>
              <a:rPr lang="en-US" dirty="0"/>
              <a:t>to represent any state</a:t>
            </a:r>
          </a:p>
          <a:p>
            <a:r>
              <a:rPr lang="en-US" dirty="0"/>
              <a:t>Now the same transition is used whenever the state changes</a:t>
            </a:r>
          </a:p>
          <a:p>
            <a:r>
              <a:rPr lang="en-US" dirty="0"/>
              <a:t>Both lights fade at the same time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472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"*"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"*"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stopLight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goLight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pic>
        <p:nvPicPr>
          <p:cNvPr id="4" name="Picture 3" descr="states-stop-go-wildcard-transi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67" y="1100666"/>
            <a:ext cx="2534356" cy="1168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-states-transitions/ex-transitions/transitions-</a:t>
            </a:r>
            <a:r>
              <a:rPr lang="en-US" sz="1400" dirty="0" err="1">
                <a:latin typeface="Open Sans Light"/>
                <a:cs typeface="Open Sans Light"/>
              </a:rPr>
              <a:t>multi.qml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3443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25258"/>
            <a:ext cx="7513803" cy="1192746"/>
          </a:xfrm>
        </p:spPr>
        <p:txBody>
          <a:bodyPr>
            <a:normAutofit/>
          </a:bodyPr>
          <a:lstStyle/>
          <a:p>
            <a:r>
              <a:rPr lang="en-US" dirty="0"/>
              <a:t>Useful when two transitions operate on the same properties </a:t>
            </a:r>
          </a:p>
          <a:p>
            <a:r>
              <a:rPr lang="en-US" dirty="0"/>
              <a:t>Transition applies from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“with text”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“without text”</a:t>
            </a:r>
          </a:p>
          <a:p>
            <a:pPr lvl="1"/>
            <a:r>
              <a:rPr lang="en-US" dirty="0"/>
              <a:t>And back again from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“without text”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“with text”</a:t>
            </a:r>
            <a:endParaRPr lang="en-US" dirty="0">
              <a:solidFill>
                <a:srgbClr val="408500"/>
              </a:solidFill>
            </a:endParaRPr>
          </a:p>
          <a:p>
            <a:r>
              <a:rPr lang="en-US" dirty="0"/>
              <a:t>No need to define two separate transitions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30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"without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reversible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clearButton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]</a:t>
            </a:r>
          </a:p>
        </p:txBody>
      </p:sp>
      <p:pic>
        <p:nvPicPr>
          <p:cNvPr id="11" name="Picture 10" descr="state-conditions-with-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3" y="1100666"/>
            <a:ext cx="2398890" cy="8858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-states-transitions/ex-transitions/transitions-</a:t>
            </a:r>
            <a:r>
              <a:rPr lang="en-US" sz="1400" dirty="0" err="1">
                <a:latin typeface="Open Sans Light"/>
                <a:cs typeface="Open Sans Light"/>
              </a:rPr>
              <a:t>reversible.qml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4568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Changes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700873"/>
            <a:ext cx="7513803" cy="938735"/>
          </a:xfrm>
        </p:spPr>
        <p:txBody>
          <a:bodyPr>
            <a:normAutofit/>
          </a:bodyPr>
          <a:lstStyle/>
          <a:p>
            <a:r>
              <a:rPr lang="en-US" dirty="0"/>
              <a:t>Used to animate an item when its parent changes</a:t>
            </a:r>
          </a:p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ParentAnimation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applies only when changing the parent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ParentChange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 a state change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59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reanchored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ParentChange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parent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yellowRect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ParentAnimation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x,y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 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"/>
                <a:cs typeface="Open Sans"/>
              </a:rPr>
              <a:t>qml</a:t>
            </a:r>
            <a:r>
              <a:rPr lang="en-US" sz="1400" dirty="0">
                <a:latin typeface="Open Sans"/>
                <a:cs typeface="Open Sans"/>
              </a:rPr>
              <a:t>-states-transitions/ex-animations/parent-</a:t>
            </a:r>
            <a:r>
              <a:rPr lang="en-US" sz="1400" dirty="0" err="1">
                <a:latin typeface="Open Sans"/>
                <a:cs typeface="Open Sans"/>
              </a:rPr>
              <a:t>animation.qml</a:t>
            </a:r>
            <a:r>
              <a:rPr lang="en-US" sz="1400" dirty="0">
                <a:latin typeface="Open Sans"/>
                <a:cs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1948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Changes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18923"/>
            <a:ext cx="7513803" cy="1192746"/>
          </a:xfrm>
        </p:spPr>
        <p:txBody>
          <a:bodyPr>
            <a:normAutofit/>
          </a:bodyPr>
          <a:lstStyle/>
          <a:p>
            <a:r>
              <a:rPr lang="en-US" dirty="0"/>
              <a:t>Used to animate an item when its anchors change</a:t>
            </a:r>
          </a:p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AnchorAnimation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applies only when changing the anchors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AnchorChanges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 a state change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201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reanchored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AnchorChanges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myRect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AnchorAnimation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   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-states-transitions/ex-animations/anchors-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8063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States and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r>
              <a:rPr lang="en-US" dirty="0"/>
              <a:t>Avoid defining complex state charts</a:t>
            </a:r>
          </a:p>
          <a:p>
            <a:pPr lvl="1"/>
            <a:r>
              <a:rPr lang="en-US" dirty="0"/>
              <a:t>Not just one state chart to manage the entire UI </a:t>
            </a:r>
          </a:p>
          <a:p>
            <a:pPr lvl="1"/>
            <a:r>
              <a:rPr lang="en-US" dirty="0"/>
              <a:t>Usually defined individually for each component </a:t>
            </a:r>
          </a:p>
          <a:p>
            <a:pPr lvl="1"/>
            <a:r>
              <a:rPr lang="en-US" dirty="0"/>
              <a:t>Link together components with internal states </a:t>
            </a:r>
          </a:p>
          <a:p>
            <a:r>
              <a:rPr lang="en-US" dirty="0"/>
              <a:t>Setting state with script code</a:t>
            </a:r>
          </a:p>
          <a:p>
            <a:pPr lvl="1"/>
            <a:r>
              <a:rPr lang="en-US" dirty="0"/>
              <a:t>Easy to do, but might be difficult to manage </a:t>
            </a:r>
          </a:p>
          <a:p>
            <a:r>
              <a:rPr lang="en-US" dirty="0"/>
              <a:t>Setting state with state conditions</a:t>
            </a:r>
          </a:p>
          <a:p>
            <a:pPr lvl="1"/>
            <a:r>
              <a:rPr lang="en-US" dirty="0"/>
              <a:t>More declarative style</a:t>
            </a:r>
          </a:p>
          <a:p>
            <a:pPr lvl="1"/>
            <a:r>
              <a:rPr lang="en-US" dirty="0"/>
              <a:t>Can be difficult to specify conditions </a:t>
            </a:r>
          </a:p>
          <a:p>
            <a:r>
              <a:rPr lang="en-US" dirty="0"/>
              <a:t>Using animations in transitions</a:t>
            </a:r>
          </a:p>
          <a:p>
            <a:pPr lvl="1"/>
            <a:r>
              <a:rPr lang="en-US" dirty="0"/>
              <a:t>Do not specify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/>
              <a:t> in state definitions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10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States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items manage properties of other items:</a:t>
            </a:r>
          </a:p>
          <a:p>
            <a:r>
              <a:rPr lang="en-US" dirty="0"/>
              <a:t>Items define states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/>
              <a:t> property </a:t>
            </a:r>
          </a:p>
          <a:p>
            <a:pPr lvl="1"/>
            <a:r>
              <a:rPr lang="en-US" dirty="0"/>
              <a:t>Must define a unique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/>
              <a:t> for each state </a:t>
            </a:r>
          </a:p>
          <a:p>
            <a:endParaRPr lang="en-US" dirty="0"/>
          </a:p>
          <a:p>
            <a:r>
              <a:rPr lang="en-US" dirty="0"/>
              <a:t>Useful to assign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properties to items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PropertyChanges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modify items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</a:t>
            </a:r>
            <a:r>
              <a:rPr lang="en-US" dirty="0"/>
              <a:t> property contains the current state</a:t>
            </a:r>
          </a:p>
          <a:p>
            <a:pPr lvl="1"/>
            <a:r>
              <a:rPr lang="en-US" dirty="0"/>
              <a:t>Set this using JavaScript code, or</a:t>
            </a:r>
          </a:p>
          <a:p>
            <a:pPr lvl="1"/>
            <a:r>
              <a:rPr lang="en-US" dirty="0"/>
              <a:t>Define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when</a:t>
            </a:r>
            <a:r>
              <a:rPr lang="en-US" dirty="0"/>
              <a:t> condition for each state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824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</a:t>
            </a:r>
            <a:r>
              <a:rPr lang="en-US" dirty="0"/>
              <a:t> items describe how items change between states: </a:t>
            </a:r>
          </a:p>
          <a:p>
            <a:r>
              <a:rPr lang="en-US" dirty="0"/>
              <a:t>Items define transitions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/>
              <a:t> property </a:t>
            </a:r>
          </a:p>
          <a:p>
            <a:endParaRPr lang="en-US" dirty="0"/>
          </a:p>
          <a:p>
            <a:r>
              <a:rPr lang="en-US" dirty="0"/>
              <a:t>Transitions refer to the states they are between </a:t>
            </a:r>
          </a:p>
          <a:p>
            <a:pPr lvl="1"/>
            <a:r>
              <a:rPr lang="en-US" dirty="0"/>
              <a:t>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Using a wildcard value,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“*”,</a:t>
            </a:r>
            <a:r>
              <a:rPr lang="en-US" dirty="0"/>
              <a:t> to mean any state </a:t>
            </a:r>
          </a:p>
          <a:p>
            <a:endParaRPr lang="en-US" dirty="0"/>
          </a:p>
          <a:p>
            <a:r>
              <a:rPr lang="en-US" dirty="0"/>
              <a:t>Transitions can be reversible</a:t>
            </a:r>
          </a:p>
          <a:p>
            <a:pPr lvl="1"/>
            <a:r>
              <a:rPr lang="en-US" dirty="0"/>
              <a:t>Used when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properties are reversed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347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– States and Transitions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1600"/>
            <a:ext cx="8364171" cy="4092899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How do you define a set of states for an item? </a:t>
            </a:r>
          </a:p>
          <a:p>
            <a:pPr fontAlgn="auto"/>
            <a:r>
              <a:rPr lang="en-US" dirty="0"/>
              <a:t>What defines the current state? </a:t>
            </a:r>
          </a:p>
          <a:p>
            <a:r>
              <a:rPr lang="en-US" dirty="0"/>
              <a:t>Do you need to define a name for all states? </a:t>
            </a:r>
          </a:p>
          <a:p>
            <a:pPr fontAlgn="auto"/>
            <a:r>
              <a:rPr lang="en-US" dirty="0"/>
              <a:t>Do state names need to be globally unique? </a:t>
            </a:r>
          </a:p>
          <a:p>
            <a:pPr fontAlgn="auto"/>
            <a:r>
              <a:rPr lang="en-US" dirty="0"/>
              <a:t>Remember the thumbnail explorer page</a:t>
            </a:r>
            <a:r>
              <a:rPr lang="en-US" b="1" dirty="0"/>
              <a:t>?</a:t>
            </a:r>
            <a:r>
              <a:rPr lang="en-US" dirty="0"/>
              <a:t> Which states and transitions would you use for it?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859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Light Switch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031067"/>
            <a:ext cx="8364171" cy="2433432"/>
          </a:xfrm>
        </p:spPr>
        <p:txBody>
          <a:bodyPr>
            <a:normAutofit/>
          </a:bodyPr>
          <a:lstStyle/>
          <a:p>
            <a:r>
              <a:rPr lang="en-US" dirty="0"/>
              <a:t>Using the partial solutions as hints, create a user interface similar to the one shown above. </a:t>
            </a:r>
          </a:p>
          <a:p>
            <a:r>
              <a:rPr lang="en-US" dirty="0"/>
              <a:t>Adapt the reversible transition code from earlier and add it to the example.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4" name="Picture 3" descr="switch-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94" y="1266825"/>
            <a:ext cx="952500" cy="1428750"/>
          </a:xfrm>
          <a:prstGeom prst="rect">
            <a:avLst/>
          </a:prstGeom>
        </p:spPr>
      </p:pic>
      <p:pic>
        <p:nvPicPr>
          <p:cNvPr id="10" name="Picture 9" descr="switch-o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24" y="1266825"/>
            <a:ext cx="952500" cy="142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744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-states-transitions/lab-switch </a:t>
            </a:r>
          </a:p>
        </p:txBody>
      </p:sp>
    </p:spTree>
    <p:extLst>
      <p:ext uri="{BB962C8B-B14F-4D97-AF65-F5344CB8AC3E}">
        <p14:creationId xmlns:p14="http://schemas.microsoft.com/office/powerpoint/2010/main" val="345498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Tree of QML Objects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70400"/>
            <a:ext cx="7513803" cy="685423"/>
          </a:xfrm>
        </p:spPr>
        <p:txBody>
          <a:bodyPr>
            <a:normAutofit/>
          </a:bodyPr>
          <a:lstStyle/>
          <a:p>
            <a:r>
              <a:rPr lang="en-US" dirty="0"/>
              <a:t>Let's start with an example...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tree-of-elem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53" y="867127"/>
            <a:ext cx="6302023" cy="34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30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6547258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Animations </a:t>
            </a:r>
          </a:p>
          <a:p>
            <a:r>
              <a:rPr lang="en-US" dirty="0"/>
              <a:t>Easing Curves </a:t>
            </a:r>
          </a:p>
          <a:p>
            <a:r>
              <a:rPr lang="en-US" dirty="0"/>
              <a:t>Animation Groups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655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apply animations to user interfaces:</a:t>
            </a:r>
          </a:p>
          <a:p>
            <a:r>
              <a:rPr lang="en-US" dirty="0"/>
              <a:t>Understanding of basic concepts </a:t>
            </a:r>
          </a:p>
          <a:p>
            <a:pPr lvl="1"/>
            <a:r>
              <a:rPr lang="en-US" dirty="0"/>
              <a:t>Number and property animations</a:t>
            </a:r>
          </a:p>
          <a:p>
            <a:pPr lvl="1"/>
            <a:r>
              <a:rPr lang="en-US" dirty="0"/>
              <a:t>Easing curves </a:t>
            </a:r>
          </a:p>
          <a:p>
            <a:endParaRPr lang="en-US" dirty="0"/>
          </a:p>
          <a:p>
            <a:r>
              <a:rPr lang="en-US" dirty="0"/>
              <a:t>Ability to queue and group animations</a:t>
            </a:r>
          </a:p>
          <a:p>
            <a:pPr lvl="1"/>
            <a:r>
              <a:rPr lang="en-US" dirty="0"/>
              <a:t>Sequential and parallel animations </a:t>
            </a:r>
          </a:p>
          <a:p>
            <a:pPr lvl="1"/>
            <a:r>
              <a:rPr lang="en-US" dirty="0"/>
              <a:t>Pausing animations </a:t>
            </a:r>
          </a:p>
          <a:p>
            <a:endParaRPr lang="en-US" dirty="0"/>
          </a:p>
          <a:p>
            <a:r>
              <a:rPr lang="en-US" dirty="0"/>
              <a:t>Knowledge of specialized animations </a:t>
            </a:r>
          </a:p>
          <a:p>
            <a:pPr lvl="1"/>
            <a:r>
              <a:rPr lang="en-US" dirty="0"/>
              <a:t>Color and rotation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245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Animations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6934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Animations, States and Transitions?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Handle form factor changes </a:t>
            </a:r>
          </a:p>
          <a:p>
            <a:pPr fontAlgn="auto"/>
            <a:r>
              <a:rPr lang="en-US" dirty="0"/>
              <a:t>Outline application state changes </a:t>
            </a:r>
          </a:p>
          <a:p>
            <a:pPr fontAlgn="auto"/>
            <a:r>
              <a:rPr lang="en-US" dirty="0"/>
              <a:t>Orchestrate high level logic </a:t>
            </a:r>
          </a:p>
          <a:p>
            <a:r>
              <a:rPr lang="en-US" dirty="0"/>
              <a:t>Natural transitions </a:t>
            </a:r>
          </a:p>
          <a:p>
            <a:pPr fontAlgn="auto"/>
            <a:r>
              <a:rPr lang="en-US" dirty="0"/>
              <a:t>Our brain expects movement </a:t>
            </a:r>
          </a:p>
          <a:p>
            <a:pPr fontAlgn="auto"/>
            <a:r>
              <a:rPr lang="en-US" dirty="0"/>
              <a:t>Helps the user find its way around the GUI </a:t>
            </a:r>
          </a:p>
          <a:p>
            <a:pPr fontAlgn="auto"/>
            <a:r>
              <a:rPr lang="en-US" dirty="0"/>
              <a:t>Don't abuse them!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4" name="Picture 3" descr="thumbnail-explor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67" y="1192563"/>
            <a:ext cx="3064933" cy="27419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</a:t>
            </a:r>
            <a:r>
              <a:rPr lang="en-US" sz="1400" dirty="0" err="1">
                <a:latin typeface="Open Sans Light"/>
                <a:cs typeface="Open Sans Light"/>
              </a:rPr>
              <a:t>thumbnailexplorer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thumbnailexplorer.qml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6486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can be applied to any item </a:t>
            </a:r>
          </a:p>
          <a:p>
            <a:r>
              <a:rPr lang="en-US" dirty="0"/>
              <a:t>Animations update properties to cause a visual change</a:t>
            </a:r>
          </a:p>
          <a:p>
            <a:r>
              <a:rPr lang="en-US" dirty="0"/>
              <a:t>All animations are property animations</a:t>
            </a:r>
          </a:p>
          <a:p>
            <a:r>
              <a:rPr lang="en-US" dirty="0"/>
              <a:t>Specialized animation types: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changes to numeric properties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changes to color properties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changes to orientation of items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Vector3dAnimation</a:t>
            </a:r>
            <a:r>
              <a:rPr lang="en-US" dirty="0"/>
              <a:t> for motion in 3D space </a:t>
            </a:r>
          </a:p>
          <a:p>
            <a:r>
              <a:rPr lang="en-US" dirty="0"/>
              <a:t>Easing curves are used to create variable speed animations</a:t>
            </a:r>
          </a:p>
          <a:p>
            <a:r>
              <a:rPr lang="en-US" dirty="0"/>
              <a:t>Animations are used to create visual effects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Animations in 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11284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4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backbutton.png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7" name="Picture 6" descr="number-anim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5520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animations change the values of numeric properties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Applied directly to properties with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on</a:t>
            </a:r>
            <a:r>
              <a:rPr lang="en-US" dirty="0"/>
              <a:t> keyword</a:t>
            </a:r>
          </a:p>
          <a:p>
            <a:r>
              <a:rPr lang="en-US" dirty="0"/>
              <a:t>The y property is changed by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Starts at 350</a:t>
            </a:r>
          </a:p>
          <a:p>
            <a:pPr lvl="1"/>
            <a:r>
              <a:rPr lang="en-US" dirty="0"/>
              <a:t>Ends at 150</a:t>
            </a:r>
          </a:p>
          <a:p>
            <a:pPr lvl="1"/>
            <a:r>
              <a:rPr lang="en-US" dirty="0"/>
              <a:t>Takes 1000 milliseconds </a:t>
            </a:r>
          </a:p>
          <a:p>
            <a:r>
              <a:rPr lang="en-US" dirty="0"/>
              <a:t>• Can also be defined separately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31454"/>
            <a:ext cx="8209301" cy="1193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6721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488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thumbnails.png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width,height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property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-animations/ex-animations/property-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76789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Property animations change named properties of a target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Defined separately to the target item</a:t>
            </a:r>
          </a:p>
          <a:p>
            <a:r>
              <a:rPr lang="en-US" dirty="0"/>
              <a:t>Applied to properties of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properties</a:t>
            </a:r>
            <a:r>
              <a:rPr lang="en-US" dirty="0"/>
              <a:t> is a comma-separated string list of names </a:t>
            </a:r>
          </a:p>
          <a:p>
            <a:r>
              <a:rPr lang="en-US" dirty="0"/>
              <a:t>Often used as part of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</a:t>
            </a:r>
          </a:p>
          <a:p>
            <a:r>
              <a:rPr lang="en-US" dirty="0"/>
              <a:t>Not run by default </a:t>
            </a:r>
          </a:p>
          <a:p>
            <a:pPr lvl="1"/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/>
              <a:t> property to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PropertyAnimation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width,height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8882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an Example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77444"/>
            <a:ext cx="7513803" cy="2159000"/>
          </a:xfrm>
        </p:spPr>
        <p:txBody>
          <a:bodyPr>
            <a:normAutofit/>
          </a:bodyPr>
          <a:lstStyle/>
          <a:p>
            <a:r>
              <a:rPr lang="en-US" dirty="0"/>
              <a:t>Locate the example: </a:t>
            </a:r>
            <a:r>
              <a:rPr lang="en-US" sz="1800" dirty="0" err="1">
                <a:latin typeface="Courier New"/>
                <a:cs typeface="Courier New"/>
              </a:rPr>
              <a:t>rectangle.qml</a:t>
            </a:r>
            <a:r>
              <a:rPr lang="en-US" sz="1800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Launch the QML runtime: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cs typeface="Courier New"/>
              </a:rPr>
              <a:t>qmlscene</a:t>
            </a:r>
            <a:r>
              <a:rPr lang="en-US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cs typeface="Courier New"/>
              </a:rPr>
              <a:t>rectangle.qml</a:t>
            </a:r>
            <a:r>
              <a:rPr lang="en-US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dirty="0"/>
              <a:t>Or open </a:t>
            </a:r>
            <a:r>
              <a:rPr lang="en-US" dirty="0" err="1">
                <a:latin typeface="Courier New"/>
                <a:cs typeface="Courier New"/>
              </a:rPr>
              <a:t>qml-intro.qmlproject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Qt Creator</a:t>
            </a:r>
          </a:p>
          <a:p>
            <a:pPr lvl="1"/>
            <a:r>
              <a:rPr lang="en-US" dirty="0"/>
              <a:t>Open </a:t>
            </a:r>
            <a:r>
              <a:rPr lang="en-US" dirty="0" err="1">
                <a:latin typeface="Courier New"/>
                <a:cs typeface="Courier New"/>
              </a:rPr>
              <a:t>rectangle.qml</a:t>
            </a:r>
            <a:r>
              <a:rPr lang="en-US" dirty="0"/>
              <a:t> in editor</a:t>
            </a:r>
          </a:p>
          <a:p>
            <a:pPr lvl="1"/>
            <a:r>
              <a:rPr lang="en-US" dirty="0"/>
              <a:t>Click on the </a:t>
            </a:r>
            <a:r>
              <a:rPr lang="en-US" i="1" dirty="0"/>
              <a:t>Run</a:t>
            </a:r>
            <a:r>
              <a:rPr lang="en-US" dirty="0"/>
              <a:t> Button – </a:t>
            </a:r>
            <a:r>
              <a:rPr lang="en-US" dirty="0" err="1">
                <a:latin typeface="Courier New"/>
                <a:cs typeface="Courier New"/>
              </a:rPr>
              <a:t>qmlscene</a:t>
            </a:r>
            <a:r>
              <a:rPr lang="en-US" dirty="0"/>
              <a:t> uses the current file as the main QML file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68401"/>
            <a:ext cx="8209301" cy="1555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2.9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rectangle.qml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31979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"x"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number-anim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17597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-animations/ex-animations/number-animation2.qml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12993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Animations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animations are just specialized property animations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Animation can be defined separately</a:t>
            </a:r>
          </a:p>
          <a:p>
            <a:r>
              <a:rPr lang="en-US" dirty="0"/>
              <a:t>Applied to properties of the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properties</a:t>
            </a:r>
            <a:r>
              <a:rPr lang="en-US" dirty="0"/>
              <a:t> contains a comma-separated list of property names </a:t>
            </a:r>
          </a:p>
          <a:p>
            <a:r>
              <a:rPr lang="en-US" dirty="0"/>
              <a:t>Not run by default </a:t>
            </a:r>
          </a:p>
          <a:p>
            <a:pPr lvl="1"/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/>
              <a:t> property to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"x"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1139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QML Type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r>
              <a:rPr lang="en-US" dirty="0"/>
              <a:t>Behavior allows you to set up an animation whenever a property changes.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80397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Behavior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SpringAnimation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spring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damping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Behavior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SpringAnimation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spring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damping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-animations/ex-animations/spring-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1900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Easing Curves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53195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220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backbutton.png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 descr="qeasingcurve-outexp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56" y="1116063"/>
            <a:ext cx="2084337" cy="2084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-animations/ex-animations/easing-</a:t>
            </a:r>
            <a:r>
              <a:rPr lang="en-US" sz="1400" dirty="0" err="1">
                <a:latin typeface="Open Sans Light"/>
                <a:cs typeface="Open Sans Light"/>
              </a:rPr>
              <a:t>curve.qml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02208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066800"/>
            <a:ext cx="7513803" cy="408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Apply an easing curve to an animation: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Sets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easing.type</a:t>
            </a:r>
            <a:r>
              <a:rPr lang="en-US" dirty="0"/>
              <a:t> property</a:t>
            </a:r>
          </a:p>
          <a:p>
            <a:r>
              <a:rPr lang="en-US" dirty="0"/>
              <a:t>Relates the elapsed time </a:t>
            </a:r>
          </a:p>
          <a:p>
            <a:pPr lvl="1"/>
            <a:r>
              <a:rPr lang="en-US" dirty="0"/>
              <a:t>To a value interpolated between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values</a:t>
            </a:r>
          </a:p>
          <a:p>
            <a:pPr lvl="1"/>
            <a:r>
              <a:rPr lang="en-US" dirty="0"/>
              <a:t>Using a function for the easing curve</a:t>
            </a:r>
          </a:p>
          <a:p>
            <a:pPr lvl="1"/>
            <a:r>
              <a:rPr lang="en-US" dirty="0"/>
              <a:t>In this case,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“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” </a:t>
            </a:r>
            <a:r>
              <a:rPr lang="en-US" dirty="0"/>
              <a:t>curve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92994" y="1465319"/>
            <a:ext cx="8209301" cy="1379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OutExpo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23656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Animation Groups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067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and Parallel 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can be performed sequentially and in parallel</a:t>
            </a:r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defines a sequence </a:t>
            </a:r>
          </a:p>
          <a:p>
            <a:pPr lvl="1"/>
            <a:r>
              <a:rPr lang="en-US" dirty="0"/>
              <a:t>With each child animation run in sequence 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A rescaling animation, followed by an opacity changing animation </a:t>
            </a:r>
          </a:p>
          <a:p>
            <a:endParaRPr lang="en-US" dirty="0"/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ParallelAnimation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defines a parallel group</a:t>
            </a:r>
          </a:p>
          <a:p>
            <a:pPr lvl="1"/>
            <a:r>
              <a:rPr lang="en-US" dirty="0"/>
              <a:t>With all child animations run at the same time 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Simultaneous rescaling and opacity changing animations </a:t>
            </a:r>
          </a:p>
          <a:p>
            <a:endParaRPr lang="en-US" dirty="0"/>
          </a:p>
          <a:p>
            <a:r>
              <a:rPr lang="en-US" dirty="0"/>
              <a:t>Sequential and parallel animations can be nested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092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8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sequentia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57739" cy="2820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-animations/ex-animations/sequential-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77322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90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sequentia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57739" cy="282063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05966"/>
            <a:ext cx="7513803" cy="1234522"/>
          </a:xfrm>
        </p:spPr>
        <p:txBody>
          <a:bodyPr>
            <a:normAutofit/>
          </a:bodyPr>
          <a:lstStyle/>
          <a:p>
            <a:r>
              <a:rPr lang="en-US" dirty="0"/>
              <a:t>Child objects define a two-stage animation:</a:t>
            </a:r>
          </a:p>
          <a:p>
            <a:pPr lvl="1"/>
            <a:r>
              <a:rPr lang="en-US" dirty="0"/>
              <a:t>First ,the rocket is scaled down and then it fades out </a:t>
            </a:r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does not itself have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target </a:t>
            </a:r>
          </a:p>
          <a:p>
            <a:pPr lvl="1"/>
            <a:r>
              <a:rPr lang="en-US" dirty="0"/>
              <a:t>It only groups other animations </a:t>
            </a:r>
          </a:p>
        </p:txBody>
      </p:sp>
    </p:spTree>
    <p:extLst>
      <p:ext uri="{BB962C8B-B14F-4D97-AF65-F5344CB8AC3E}">
        <p14:creationId xmlns:p14="http://schemas.microsoft.com/office/powerpoint/2010/main" val="374098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QML Types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411759"/>
          </a:xfrm>
        </p:spPr>
        <p:txBody>
          <a:bodyPr>
            <a:normAutofit/>
          </a:bodyPr>
          <a:lstStyle/>
          <a:p>
            <a:r>
              <a:rPr lang="en-US" dirty="0"/>
              <a:t>QML types are structures in the markup language </a:t>
            </a:r>
          </a:p>
          <a:p>
            <a:pPr lvl="1"/>
            <a:r>
              <a:rPr lang="en-US" dirty="0"/>
              <a:t>Represent visual and non-visual parts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the base type of visual types</a:t>
            </a:r>
          </a:p>
          <a:p>
            <a:pPr lvl="1"/>
            <a:r>
              <a:rPr lang="en-US" dirty="0"/>
              <a:t>Not visible itself </a:t>
            </a:r>
          </a:p>
          <a:p>
            <a:pPr lvl="1"/>
            <a:r>
              <a:rPr lang="en-US" dirty="0"/>
              <a:t>Has a position, dimensions, focus</a:t>
            </a:r>
          </a:p>
          <a:p>
            <a:pPr lvl="1"/>
            <a:r>
              <a:rPr lang="en-US" dirty="0"/>
              <a:t>Supports layering</a:t>
            </a:r>
          </a:p>
          <a:p>
            <a:pPr lvl="1"/>
            <a:r>
              <a:rPr lang="en-US" dirty="0"/>
              <a:t>Usually used to group visual types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80C342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80C34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TextInput</a:t>
            </a:r>
            <a:r>
              <a:rPr lang="en-US" dirty="0"/>
              <a:t>,...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370839"/>
            <a:ext cx="4220894" cy="3150362"/>
          </a:xfrm>
        </p:spPr>
        <p:txBody>
          <a:bodyPr/>
          <a:lstStyle/>
          <a:p>
            <a:r>
              <a:rPr lang="en-US" dirty="0"/>
              <a:t>Non-visual QML types:</a:t>
            </a:r>
          </a:p>
          <a:p>
            <a:pPr lvl="1"/>
            <a:r>
              <a:rPr lang="en-US" dirty="0"/>
              <a:t>States, transitions,... </a:t>
            </a:r>
          </a:p>
          <a:p>
            <a:pPr lvl="1"/>
            <a:r>
              <a:rPr lang="en-US" dirty="0"/>
              <a:t>Models, paths,…</a:t>
            </a:r>
          </a:p>
          <a:p>
            <a:pPr lvl="1"/>
            <a:r>
              <a:rPr lang="en-US" dirty="0"/>
              <a:t>Gradients, timers, etc. </a:t>
            </a:r>
          </a:p>
          <a:p>
            <a:r>
              <a:rPr lang="en-US" dirty="0"/>
              <a:t>QML types contain properties</a:t>
            </a:r>
          </a:p>
          <a:p>
            <a:pPr lvl="1"/>
            <a:r>
              <a:rPr lang="en-US" dirty="0"/>
              <a:t>Can also be extended with custom properties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Visual QML </a:t>
            </a:r>
            <a:r>
              <a:rPr lang="fi-FI" sz="1400" dirty="0" err="1">
                <a:latin typeface="Open Sans Light"/>
                <a:cs typeface="Open Sans Light"/>
              </a:rPr>
              <a:t>Types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8259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Pausing between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777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PauseAnimation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7044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Animations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64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ParallelAnimation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"scale"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properties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"opacity"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1" name="Picture 10" descr="parallel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1100664"/>
            <a:ext cx="1071562" cy="2857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-animations/ex-animations/parallel-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47608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Animations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Other animations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changes to color properties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changes to orientation of items </a:t>
            </a:r>
          </a:p>
          <a:p>
            <a:pPr fontAlgn="auto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Vector3dAnimation</a:t>
            </a:r>
            <a:r>
              <a:rPr lang="en-US" dirty="0"/>
              <a:t> for motion in 3D space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AnchorAnimation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animate an anchor change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ParentAnimation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animates changes in parent values.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SpringAnimation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allows a property to track a value in a spring-like motion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PropertyAction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allows immediate property changes during animation </a:t>
            </a:r>
          </a:p>
          <a:p>
            <a:pPr fontAlgn="auto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ScriptAction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allows scripts to be run during an animation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35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8304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ColorAnimation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describes color changes to items </a:t>
            </a:r>
          </a:p>
          <a:p>
            <a:r>
              <a:rPr lang="en-US" dirty="0"/>
              <a:t>Component-wise blending of RGBA values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45232" y="2235198"/>
            <a:ext cx="8209301" cy="2959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ColorAnimation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"color"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(0,0.5,0,1)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(1,1,1,1)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running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8" name="Picture 7" descr="color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5" y="2336773"/>
            <a:ext cx="1071562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29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Animation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describes rotation of items </a:t>
            </a:r>
          </a:p>
          <a:p>
            <a:r>
              <a:rPr lang="en-US" dirty="0"/>
              <a:t>Easier to use than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the same purpose </a:t>
            </a:r>
          </a:p>
          <a:p>
            <a:r>
              <a:rPr lang="en-US" dirty="0"/>
              <a:t>Applied to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rotation</a:t>
            </a:r>
            <a:r>
              <a:rPr lang="en-US" dirty="0"/>
              <a:t> property of an item</a:t>
            </a:r>
          </a:p>
          <a:p>
            <a:r>
              <a:rPr lang="en-US" dirty="0"/>
              <a:t>Value of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/>
              <a:t> property controls rotation: 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RotationAnimation.Clockwise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RotationAnimation.Counterclockwise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RotationAnimation.Shortest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– the direction of least angle between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from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</a:t>
            </a:r>
            <a:r>
              <a:rPr lang="en-US" dirty="0"/>
              <a:t> values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307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624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ball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ball.png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from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315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direction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RotationAnimation</a:t>
            </a:r>
            <a:r>
              <a:rPr lang="en-US" dirty="0" err="1">
                <a:latin typeface="Courier New"/>
                <a:cs typeface="Courier New"/>
              </a:rPr>
              <a:t>.Shortest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836636"/>
            <a:ext cx="7513803" cy="1234522"/>
          </a:xfrm>
        </p:spPr>
        <p:txBody>
          <a:bodyPr>
            <a:normAutofit/>
          </a:bodyPr>
          <a:lstStyle/>
          <a:p>
            <a:r>
              <a:rPr lang="en-US" dirty="0"/>
              <a:t>1 second animation</a:t>
            </a:r>
          </a:p>
          <a:p>
            <a:r>
              <a:rPr lang="en-US" dirty="0"/>
              <a:t>Counter-clockwise from 45° to 315° </a:t>
            </a:r>
          </a:p>
          <a:p>
            <a:pPr lvl="1"/>
            <a:r>
              <a:rPr lang="en-US" dirty="0"/>
              <a:t>Shortest angle of rotation is via 0° </a:t>
            </a:r>
          </a:p>
        </p:txBody>
      </p:sp>
      <p:pic>
        <p:nvPicPr>
          <p:cNvPr id="3" name="Picture 2" descr="rotation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62" y="110066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94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PathAnimation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animates an item along a path</a:t>
            </a:r>
          </a:p>
          <a:p>
            <a:r>
              <a:rPr lang="en-US" dirty="0"/>
              <a:t>Manipulates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rotation</a:t>
            </a:r>
            <a:r>
              <a:rPr lang="en-US" dirty="0"/>
              <a:t> properties of an item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target</a:t>
            </a:r>
            <a:r>
              <a:rPr lang="en-US" dirty="0"/>
              <a:t> QML type will be animated along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path</a:t>
            </a:r>
          </a:p>
          <a:p>
            <a:r>
              <a:rPr lang="en-US" dirty="0"/>
              <a:t>Value of orientation property controls the target rotation: 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PathAnimation.Fixed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PathAnimation.RightFirst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PathAnimation.LeftFirst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PathAnimation.TopFirst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PathAnimation.BottomFirst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Value of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path</a:t>
            </a:r>
            <a:r>
              <a:rPr lang="en-US" dirty="0"/>
              <a:t> is specified using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Path</a:t>
            </a:r>
            <a:r>
              <a:rPr lang="en-US" dirty="0"/>
              <a:t> QML type and its helpers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PathLine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PathQuad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PathCubic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PathCurve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PathArc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PathSvg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760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Animation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92563"/>
            <a:ext cx="8209301" cy="3386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PathAnimation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pathAnim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easing.type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Easing</a:t>
            </a:r>
            <a:r>
              <a:rPr lang="en-US" dirty="0" err="1">
                <a:latin typeface="Courier New"/>
                <a:cs typeface="Courier New"/>
              </a:rPr>
              <a:t>.InOutQuad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orientation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PathAnimation</a:t>
            </a:r>
            <a:r>
              <a:rPr lang="en-US" dirty="0" err="1">
                <a:latin typeface="Courier New"/>
                <a:cs typeface="Courier New"/>
              </a:rPr>
              <a:t>.RightFirst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anchorPoint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Path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startX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startY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PathCubic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window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window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control1X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control1Y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/2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control2X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/2;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control2Y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3" name="Picture 2" descr="path-anim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1277228"/>
            <a:ext cx="1721642" cy="261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-animations/ex-animations/path-</a:t>
            </a:r>
            <a:r>
              <a:rPr lang="en-US" sz="1400" dirty="0" err="1">
                <a:latin typeface="Open Sans Light"/>
                <a:cs typeface="Open Sans Light"/>
              </a:rPr>
              <a:t>animation.qml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8377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Thread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Main thread</a:t>
            </a:r>
          </a:p>
          <a:p>
            <a:pPr lvl="1"/>
            <a:r>
              <a:rPr lang="en-US" dirty="0"/>
              <a:t>Animation may be frozen for a while when the UI is frozen</a:t>
            </a:r>
          </a:p>
          <a:p>
            <a:pPr lvl="1"/>
            <a:r>
              <a:rPr lang="en-US" dirty="0"/>
              <a:t>Animated property evaluated in each animation loop</a:t>
            </a:r>
          </a:p>
          <a:p>
            <a:pPr lvl="1"/>
            <a:r>
              <a:rPr lang="en-US" dirty="0"/>
              <a:t>Base QML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</a:p>
          <a:p>
            <a:endParaRPr lang="en-US" dirty="0"/>
          </a:p>
          <a:p>
            <a:r>
              <a:rPr lang="en-US" dirty="0" err="1"/>
              <a:t>SceneGraph</a:t>
            </a:r>
            <a:r>
              <a:rPr lang="en-US" dirty="0"/>
              <a:t> thread</a:t>
            </a:r>
          </a:p>
          <a:p>
            <a:pPr lvl="1"/>
            <a:r>
              <a:rPr lang="en-US" dirty="0"/>
              <a:t>Animation won’t be blocked even the UI thread is blocked</a:t>
            </a:r>
          </a:p>
          <a:p>
            <a:pPr lvl="1"/>
            <a:r>
              <a:rPr lang="en-US" dirty="0"/>
              <a:t>Animated property evaluated after the animation</a:t>
            </a:r>
          </a:p>
          <a:p>
            <a:pPr lvl="1"/>
            <a:r>
              <a:rPr lang="en-US" dirty="0"/>
              <a:t>Still painted in the UI thread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Animator</a:t>
            </a:r>
            <a:r>
              <a:rPr lang="en-US" dirty="0"/>
              <a:t> sub-types just like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Animation</a:t>
            </a:r>
            <a:r>
              <a:rPr lang="en-US" dirty="0"/>
              <a:t> sub-types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ScaleAnimator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OpacityAnimator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RotationAnimator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YAnimator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UniformAnimator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071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Bouncing Ball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2184399"/>
            <a:ext cx="8667965" cy="29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first partial solution: </a:t>
            </a:r>
          </a:p>
          <a:p>
            <a:r>
              <a:rPr lang="en-US" dirty="0"/>
              <a:t>Make the ball start from the ground and return to the ground.</a:t>
            </a:r>
          </a:p>
          <a:p>
            <a:r>
              <a:rPr lang="en-US" dirty="0"/>
              <a:t>Make the ball travel from left to right</a:t>
            </a:r>
          </a:p>
          <a:p>
            <a:r>
              <a:rPr lang="en-US" dirty="0"/>
              <a:t>Add rotation, so the ball completes just over one rotation</a:t>
            </a:r>
          </a:p>
          <a:p>
            <a:r>
              <a:rPr lang="en-US" dirty="0"/>
              <a:t>Reorganize the animations using sequential and parallel animations</a:t>
            </a:r>
          </a:p>
          <a:p>
            <a:r>
              <a:rPr lang="en-US" dirty="0"/>
              <a:t>Make the animation start when the ball is clicked </a:t>
            </a:r>
          </a:p>
          <a:p>
            <a:r>
              <a:rPr lang="en-US" dirty="0"/>
              <a:t>Add decoration (ground and sky)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pic>
        <p:nvPicPr>
          <p:cNvPr id="10" name="Picture 9" descr="bouncing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66" y="618066"/>
            <a:ext cx="2861733" cy="1430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-animations/lab-animations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92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Properties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411759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QML types are described by properties:</a:t>
            </a:r>
          </a:p>
          <a:p>
            <a:r>
              <a:rPr lang="en-US" dirty="0"/>
              <a:t>Simple name-value definitions</a:t>
            </a:r>
          </a:p>
          <a:p>
            <a:pPr lvl="1"/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height</a:t>
            </a:r>
            <a:r>
              <a:rPr lang="en-US" dirty="0"/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color</a:t>
            </a:r>
            <a:r>
              <a:rPr lang="en-US" dirty="0"/>
              <a:t>,…</a:t>
            </a:r>
          </a:p>
          <a:p>
            <a:pPr lvl="1"/>
            <a:r>
              <a:rPr lang="en-US" dirty="0"/>
              <a:t>With default values</a:t>
            </a:r>
          </a:p>
          <a:p>
            <a:pPr lvl="1"/>
            <a:r>
              <a:rPr lang="en-US" dirty="0"/>
              <a:t>Each has a well-defined type</a:t>
            </a:r>
          </a:p>
          <a:p>
            <a:pPr lvl="1"/>
            <a:r>
              <a:rPr lang="en-US" dirty="0"/>
              <a:t>Separated by semicolons or line breaks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370839"/>
            <a:ext cx="4220894" cy="3150362"/>
          </a:xfrm>
        </p:spPr>
        <p:txBody>
          <a:bodyPr/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Identifying QML objects (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property) </a:t>
            </a:r>
          </a:p>
          <a:p>
            <a:pPr lvl="1"/>
            <a:r>
              <a:rPr lang="en-US" dirty="0"/>
              <a:t>Customizing their appearance</a:t>
            </a:r>
          </a:p>
          <a:p>
            <a:pPr lvl="1"/>
            <a:r>
              <a:rPr lang="en-US" dirty="0"/>
              <a:t>Changing their behavior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8374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Presenting Data</a:t>
            </a:r>
          </a:p>
        </p:txBody>
      </p:sp>
    </p:spTree>
    <p:extLst>
      <p:ext uri="{BB962C8B-B14F-4D97-AF65-F5344CB8AC3E}">
        <p14:creationId xmlns:p14="http://schemas.microsoft.com/office/powerpoint/2010/main" val="23516031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Arranging Items </a:t>
            </a:r>
          </a:p>
          <a:p>
            <a:r>
              <a:rPr lang="en-US" dirty="0"/>
              <a:t>Data Models </a:t>
            </a:r>
          </a:p>
          <a:p>
            <a:r>
              <a:rPr lang="en-US" dirty="0"/>
              <a:t>Using Views </a:t>
            </a:r>
          </a:p>
          <a:p>
            <a:r>
              <a:rPr lang="en-US" dirty="0"/>
              <a:t>XML Models </a:t>
            </a:r>
          </a:p>
          <a:p>
            <a:r>
              <a:rPr lang="en-US" dirty="0"/>
              <a:t>Views Revisited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804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Can manipulate and present data:</a:t>
            </a:r>
          </a:p>
          <a:p>
            <a:r>
              <a:rPr lang="en-US" dirty="0"/>
              <a:t>Familiarity with positioners and repeaters </a:t>
            </a:r>
          </a:p>
          <a:p>
            <a:pPr lvl="1"/>
            <a:r>
              <a:rPr lang="en-US" dirty="0"/>
              <a:t>Rows, columns, grids, flows </a:t>
            </a:r>
          </a:p>
          <a:p>
            <a:pPr lvl="1"/>
            <a:r>
              <a:rPr lang="en-US" dirty="0"/>
              <a:t>Item indexes  </a:t>
            </a:r>
          </a:p>
          <a:p>
            <a:r>
              <a:rPr lang="en-US" dirty="0"/>
              <a:t>Understanding of the relationship between models </a:t>
            </a:r>
          </a:p>
          <a:p>
            <a:pPr lvl="1"/>
            <a:r>
              <a:rPr lang="en-US" dirty="0"/>
              <a:t>Pure models </a:t>
            </a:r>
          </a:p>
          <a:p>
            <a:pPr lvl="1"/>
            <a:r>
              <a:rPr lang="en-US" dirty="0"/>
              <a:t>Visual models </a:t>
            </a:r>
          </a:p>
          <a:p>
            <a:pPr lvl="1"/>
            <a:r>
              <a:rPr lang="en-US" dirty="0"/>
              <a:t>XML models </a:t>
            </a:r>
          </a:p>
          <a:p>
            <a:r>
              <a:rPr lang="en-US" dirty="0"/>
              <a:t>Ability to define and use list models</a:t>
            </a:r>
          </a:p>
          <a:p>
            <a:pPr lvl="1"/>
            <a:r>
              <a:rPr lang="en-US" dirty="0"/>
              <a:t>Using pure models with repeaters and delegates </a:t>
            </a:r>
          </a:p>
          <a:p>
            <a:pPr lvl="1"/>
            <a:r>
              <a:rPr lang="en-US" dirty="0"/>
              <a:t>Using visual models with repeaters </a:t>
            </a:r>
          </a:p>
          <a:p>
            <a:r>
              <a:rPr lang="en-US" dirty="0"/>
              <a:t>Ability to use models with views</a:t>
            </a:r>
          </a:p>
          <a:p>
            <a:pPr lvl="1"/>
            <a:r>
              <a:rPr lang="en-US" dirty="0"/>
              <a:t>Using list and grid views </a:t>
            </a:r>
          </a:p>
          <a:p>
            <a:pPr lvl="1"/>
            <a:r>
              <a:rPr lang="en-US" dirty="0"/>
              <a:t>Decorating views </a:t>
            </a:r>
          </a:p>
          <a:p>
            <a:pPr lvl="1"/>
            <a:r>
              <a:rPr lang="en-US" dirty="0"/>
              <a:t>Defining delegates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52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Model/view Separation?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609859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Easily change the UI later </a:t>
            </a:r>
          </a:p>
          <a:p>
            <a:pPr fontAlgn="auto"/>
            <a:r>
              <a:rPr lang="en-US" dirty="0"/>
              <a:t>Add an alternative UI </a:t>
            </a:r>
          </a:p>
          <a:p>
            <a:r>
              <a:rPr lang="en-US" dirty="0"/>
              <a:t>Separation of concerns </a:t>
            </a:r>
          </a:p>
          <a:p>
            <a:pPr fontAlgn="auto"/>
            <a:r>
              <a:rPr lang="en-US" dirty="0"/>
              <a:t>Leads to easier maintenance </a:t>
            </a:r>
          </a:p>
          <a:p>
            <a:pPr fontAlgn="auto"/>
            <a:r>
              <a:rPr lang="en-US" dirty="0"/>
              <a:t>Easily change the data source</a:t>
            </a:r>
          </a:p>
          <a:p>
            <a:pPr lvl="1"/>
            <a:r>
              <a:rPr lang="en-US" dirty="0"/>
              <a:t>(XML? JSON? Other?) </a:t>
            </a:r>
          </a:p>
          <a:p>
            <a:pPr fontAlgn="auto"/>
            <a:r>
              <a:rPr lang="en-US" dirty="0"/>
              <a:t>Allows the use of 'dummy’ data during development </a:t>
            </a:r>
          </a:p>
          <a:p>
            <a:r>
              <a:rPr lang="en-US" dirty="0"/>
              <a:t>Many Qt APIs to consume the common data structures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83" y="972434"/>
            <a:ext cx="3838977" cy="2312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Examples&gt;/declarative/demos/</a:t>
            </a:r>
            <a:r>
              <a:rPr lang="en-US" sz="1400" dirty="0" err="1">
                <a:latin typeface="Open Sans Light"/>
                <a:cs typeface="Open Sans Light"/>
              </a:rPr>
              <a:t>rssnews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rssnews.pro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97765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Arranging Items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37498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Arranging Items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Positioners and repeaters make it easier to work with many items </a:t>
            </a:r>
          </a:p>
          <a:p>
            <a:r>
              <a:rPr lang="en-US" dirty="0"/>
              <a:t>Positioners arrange items in standard layouts</a:t>
            </a:r>
          </a:p>
          <a:p>
            <a:pPr lvl="1"/>
            <a:r>
              <a:rPr lang="en-US" dirty="0"/>
              <a:t>In a column: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Column </a:t>
            </a:r>
          </a:p>
          <a:p>
            <a:pPr lvl="1"/>
            <a:r>
              <a:rPr lang="en-US" dirty="0"/>
              <a:t>In a row: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Row</a:t>
            </a:r>
          </a:p>
          <a:p>
            <a:pPr lvl="1"/>
            <a:r>
              <a:rPr lang="en-US" dirty="0"/>
              <a:t>In a grid: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</a:p>
          <a:p>
            <a:pPr lvl="1"/>
            <a:r>
              <a:rPr lang="en-US" dirty="0"/>
              <a:t>Like words on a page: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Flow </a:t>
            </a:r>
          </a:p>
          <a:p>
            <a:r>
              <a:rPr lang="en-US" dirty="0"/>
              <a:t>Repeaters create items from a template</a:t>
            </a:r>
          </a:p>
          <a:p>
            <a:pPr lvl="1"/>
            <a:r>
              <a:rPr lang="en-US" dirty="0"/>
              <a:t>For use with positioners</a:t>
            </a:r>
          </a:p>
          <a:p>
            <a:pPr lvl="1"/>
            <a:r>
              <a:rPr lang="en-US" dirty="0"/>
              <a:t>Using data from a model </a:t>
            </a:r>
          </a:p>
          <a:p>
            <a:r>
              <a:rPr lang="en-US" dirty="0"/>
              <a:t>Combining these make it easy to layout lots of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547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540929"/>
          </a:xfrm>
        </p:spPr>
        <p:txBody>
          <a:bodyPr>
            <a:normAutofit/>
          </a:bodyPr>
          <a:lstStyle/>
          <a:p>
            <a:r>
              <a:rPr lang="en-US" dirty="0"/>
              <a:t>Items inside a positioner are automatically arranged</a:t>
            </a:r>
          </a:p>
          <a:p>
            <a:pPr lvl="1"/>
            <a:r>
              <a:rPr lang="en-US" dirty="0"/>
              <a:t>Ina 2 by 2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</a:p>
          <a:p>
            <a:pPr lvl="1"/>
            <a:r>
              <a:rPr lang="en-US" dirty="0"/>
              <a:t>With horizontal/vertical spacing of 20 pixels </a:t>
            </a:r>
          </a:p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/>
              <a:t> is the position of the first item </a:t>
            </a:r>
          </a:p>
          <a:p>
            <a:r>
              <a:rPr lang="en-US" dirty="0"/>
              <a:t>Like layouts in Qt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"silver"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grid-rectang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100664"/>
            <a:ext cx="1636890" cy="16368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-presenting-data/ex-arranging-items/grid-</a:t>
            </a:r>
            <a:r>
              <a:rPr lang="en-US" sz="1400" dirty="0" err="1">
                <a:latin typeface="Open Sans Light"/>
                <a:cs typeface="Open Sans Light"/>
              </a:rPr>
              <a:t>rectangles.qml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6262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66533"/>
            <a:ext cx="7513803" cy="1828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creates items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arranges them within its parent item</a:t>
            </a:r>
          </a:p>
          <a:p>
            <a:r>
              <a:rPr lang="en-US" dirty="0"/>
              <a:t>The outer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Rectangle</a:t>
            </a:r>
            <a:r>
              <a:rPr lang="en-US" dirty="0"/>
              <a:t> item provides </a:t>
            </a:r>
          </a:p>
          <a:p>
            <a:pPr lvl="1"/>
            <a:r>
              <a:rPr lang="en-US" dirty="0"/>
              <a:t>The space for generated items</a:t>
            </a:r>
          </a:p>
          <a:p>
            <a:pPr lvl="1"/>
            <a:r>
              <a:rPr lang="en-US" dirty="0"/>
              <a:t>A local coordinate system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3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32574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21667"/>
            <a:ext cx="7513803" cy="1213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takes data from a model</a:t>
            </a:r>
          </a:p>
          <a:p>
            <a:pPr lvl="1"/>
            <a:r>
              <a:rPr lang="en-US" dirty="0"/>
              <a:t>Just a number in this case </a:t>
            </a:r>
          </a:p>
          <a:p>
            <a:r>
              <a:rPr lang="en-US" dirty="0"/>
              <a:t>Creates items based on the template item</a:t>
            </a:r>
          </a:p>
          <a:p>
            <a:pPr lvl="1"/>
            <a:r>
              <a:rPr lang="en-US" dirty="0"/>
              <a:t>A light green rectangle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00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Grid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 grid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root.width</a:t>
            </a:r>
            <a:r>
              <a:rPr lang="en-US" dirty="0">
                <a:latin typeface="Courier New"/>
                <a:cs typeface="Courier New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grid.columns</a:t>
            </a:r>
            <a:r>
              <a:rPr lang="en-US" dirty="0">
                <a:latin typeface="Courier New"/>
                <a:cs typeface="Courier New"/>
              </a:rPr>
              <a:t> – </a:t>
            </a:r>
            <a:r>
              <a:rPr lang="en-US" dirty="0" err="1">
                <a:latin typeface="Courier New"/>
                <a:cs typeface="Courier New"/>
              </a:rPr>
              <a:t>grid.spacing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root.height</a:t>
            </a:r>
            <a:r>
              <a:rPr lang="en-US" dirty="0">
                <a:latin typeface="Courier New"/>
                <a:cs typeface="Courier New"/>
              </a:rPr>
              <a:t> / </a:t>
            </a:r>
            <a:r>
              <a:rPr lang="en-US" dirty="0" err="1">
                <a:latin typeface="Courier New"/>
                <a:cs typeface="Courier New"/>
              </a:rPr>
              <a:t>grid.rows</a:t>
            </a:r>
            <a:r>
              <a:rPr lang="en-US" dirty="0">
                <a:latin typeface="Courier New"/>
                <a:cs typeface="Courier New"/>
              </a:rPr>
              <a:t> – </a:t>
            </a:r>
            <a:r>
              <a:rPr lang="en-US" dirty="0" err="1">
                <a:latin typeface="Courier New"/>
                <a:cs typeface="Courier New"/>
              </a:rPr>
              <a:t>grid.spacing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repeater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78" y="1100664"/>
            <a:ext cx="1326445" cy="1326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-presenting-data/ex-arranging-items/repeater-</a:t>
            </a:r>
            <a:r>
              <a:rPr lang="en-US" sz="1400" dirty="0" err="1">
                <a:latin typeface="Open Sans Light"/>
                <a:cs typeface="Open Sans Light"/>
              </a:rPr>
              <a:t>gird.qml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269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8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spacing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Repeater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4" name="Picture 3" descr="repeater-grid-ind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3" y="1100664"/>
            <a:ext cx="1636889" cy="163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84132"/>
            <a:ext cx="7513803" cy="7958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provides an index for each item it creates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-presenting-data/ex-arranging-items/repeater-gird-</a:t>
            </a:r>
            <a:r>
              <a:rPr lang="en-US" sz="1400" dirty="0" err="1">
                <a:latin typeface="Open Sans Light"/>
                <a:cs typeface="Open Sans Light"/>
              </a:rPr>
              <a:t>index.qml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2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Examples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4220894" cy="3749664"/>
          </a:xfrm>
        </p:spPr>
        <p:txBody>
          <a:bodyPr>
            <a:normAutofit/>
          </a:bodyPr>
          <a:lstStyle/>
          <a:p>
            <a:r>
              <a:rPr lang="en-US" sz="1800" dirty="0"/>
              <a:t>Standard properties can be given values: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/>
          </a:p>
          <a:p>
            <a:r>
              <a:rPr lang="en-US" sz="1800" dirty="0"/>
              <a:t>Grouped properties keep related properties together</a:t>
            </a:r>
            <a:r>
              <a:rPr lang="en-US" dirty="0"/>
              <a:t>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85331"/>
            <a:ext cx="4220894" cy="3150362"/>
          </a:xfrm>
        </p:spPr>
        <p:txBody>
          <a:bodyPr/>
          <a:lstStyle/>
          <a:p>
            <a:r>
              <a:rPr lang="en-US" sz="1800" dirty="0"/>
              <a:t>Identity property gives the object a name: </a:t>
            </a:r>
          </a:p>
          <a:p>
            <a:pPr lvl="1"/>
            <a:r>
              <a:rPr lang="en-US" sz="1400" dirty="0"/>
              <a:t>Identifying objects (</a:t>
            </a:r>
            <a:r>
              <a:rPr lang="en-US" sz="1400" dirty="0">
                <a:solidFill>
                  <a:srgbClr val="80C342"/>
                </a:solidFill>
                <a:latin typeface="Courier New"/>
                <a:cs typeface="Courier New"/>
              </a:rPr>
              <a:t>id</a:t>
            </a:r>
            <a:r>
              <a:rPr lang="en-US" sz="1400" dirty="0"/>
              <a:t> property) </a:t>
            </a:r>
          </a:p>
          <a:p>
            <a:pPr lvl="1"/>
            <a:r>
              <a:rPr lang="en-US" sz="1400" dirty="0"/>
              <a:t>Customizing their appearance</a:t>
            </a:r>
          </a:p>
          <a:p>
            <a:pPr lvl="1"/>
            <a:r>
              <a:rPr lang="en-US" sz="1400" dirty="0"/>
              <a:t>Changing their behavior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0051" y="1797130"/>
            <a:ext cx="3510301" cy="1010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939437" y="2611181"/>
            <a:ext cx="3657056" cy="94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10051" y="3674533"/>
            <a:ext cx="8000456" cy="1546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Preferred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syntax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family: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11146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Positioner Hints and Tips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/>
              <a:t>Anchors in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Row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/>
              <a:t> or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</a:p>
          <a:p>
            <a:pPr lvl="1"/>
            <a:r>
              <a:rPr lang="en-US" dirty="0"/>
              <a:t>Apply to all the items they contain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503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Chess Board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5857876" cy="3963260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Start by creating a chess board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and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index</a:t>
            </a:r>
            <a:r>
              <a:rPr lang="en-US" dirty="0"/>
              <a:t> to create a checker pattern </a:t>
            </a:r>
          </a:p>
          <a:p>
            <a:r>
              <a:rPr lang="en-US" dirty="0"/>
              <a:t>Use the </a:t>
            </a:r>
            <a:r>
              <a:rPr lang="en-US" dirty="0" err="1">
                <a:latin typeface="Courier New"/>
                <a:cs typeface="Courier New"/>
              </a:rPr>
              <a:t>knight.png</a:t>
            </a:r>
            <a:r>
              <a:rPr lang="en-US" dirty="0"/>
              <a:t> image to create a piece that can be placed on any square</a:t>
            </a:r>
          </a:p>
          <a:p>
            <a:pPr lvl="1"/>
            <a:r>
              <a:rPr lang="en-US" dirty="0"/>
              <a:t>Bind its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x</a:t>
            </a:r>
            <a:r>
              <a:rPr lang="en-US" dirty="0"/>
              <a:t> and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y </a:t>
            </a:r>
            <a:r>
              <a:rPr lang="en-US" dirty="0"/>
              <a:t>properties to custom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cx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cy</a:t>
            </a:r>
            <a:r>
              <a:rPr lang="en-US" dirty="0"/>
              <a:t> properties </a:t>
            </a:r>
          </a:p>
          <a:p>
            <a:pPr fontAlgn="auto"/>
            <a:r>
              <a:rPr lang="en-US" dirty="0"/>
              <a:t>Make each square clickable</a:t>
            </a:r>
          </a:p>
          <a:p>
            <a:pPr lvl="1"/>
            <a:r>
              <a:rPr lang="en-US" dirty="0"/>
              <a:t>Move the piece when a suitable square is clicked </a:t>
            </a:r>
          </a:p>
          <a:p>
            <a:pPr fontAlgn="auto"/>
            <a:r>
              <a:rPr lang="en-US" dirty="0"/>
              <a:t>Make the model an </a:t>
            </a:r>
            <a:r>
              <a:rPr lang="en-US" dirty="0">
                <a:latin typeface="Courier New"/>
                <a:cs typeface="Courier New"/>
              </a:rPr>
              <a:t>Array</a:t>
            </a:r>
            <a:r>
              <a:rPr lang="en-US" dirty="0"/>
              <a:t> that records which squares have been visited </a:t>
            </a:r>
          </a:p>
          <a:p>
            <a:r>
              <a:rPr lang="en-US" dirty="0"/>
              <a:t>Make the board and piece separate components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pic>
        <p:nvPicPr>
          <p:cNvPr id="4" name="Picture 3" descr="chess-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3" y="1192563"/>
            <a:ext cx="2155825" cy="2155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-presenting-data/lab-chess-</a:t>
            </a:r>
            <a:r>
              <a:rPr lang="en-US" sz="1400" dirty="0" err="1">
                <a:latin typeface="Open Sans Light"/>
                <a:cs typeface="Open Sans Light"/>
              </a:rPr>
              <a:t>boardl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01455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Calendar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5671609" cy="3963260"/>
          </a:xfrm>
        </p:spPr>
        <p:txBody>
          <a:bodyPr>
            <a:normAutofit/>
          </a:bodyPr>
          <a:lstStyle/>
          <a:p>
            <a:r>
              <a:rPr lang="en-US" dirty="0"/>
              <a:t>Start by creating a chess board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Grid</a:t>
            </a:r>
            <a:r>
              <a:rPr lang="en-US" dirty="0"/>
              <a:t> and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endParaRPr lang="en-US" dirty="0"/>
          </a:p>
          <a:p>
            <a:pPr lvl="1"/>
            <a:r>
              <a:rPr lang="en-US" dirty="0"/>
              <a:t>Put the grid inside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index</a:t>
            </a:r>
            <a:r>
              <a:rPr lang="en-US" dirty="0"/>
              <a:t> to give each square a number </a:t>
            </a:r>
          </a:p>
          <a:p>
            <a:r>
              <a:rPr lang="en-US" dirty="0"/>
              <a:t>Place a title above the grid </a:t>
            </a:r>
          </a:p>
          <a:p>
            <a:pPr fontAlgn="auto"/>
            <a:r>
              <a:rPr lang="en-US" dirty="0"/>
              <a:t>Ensure that the current date is highlighted </a:t>
            </a:r>
          </a:p>
          <a:p>
            <a:pPr fontAlgn="auto"/>
            <a:r>
              <a:rPr lang="en-US" dirty="0"/>
              <a:t>Use the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left.png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right.png</a:t>
            </a:r>
            <a:r>
              <a:rPr lang="en-US" dirty="0"/>
              <a:t> images to create buttons on each side of the title </a:t>
            </a:r>
          </a:p>
          <a:p>
            <a:pPr fontAlgn="auto"/>
            <a:r>
              <a:rPr lang="en-US" dirty="0"/>
              <a:t>Make the buttons navigate to the next and previous months </a:t>
            </a:r>
          </a:p>
          <a:p>
            <a:pPr fontAlgn="auto"/>
            <a:r>
              <a:rPr lang="en-US" dirty="0"/>
              <a:t>Add a header showing the days of the week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pic>
        <p:nvPicPr>
          <p:cNvPr id="7" name="Picture 6" descr="calend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26" y="1192564"/>
            <a:ext cx="2874432" cy="21558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-presenting-data/lab-calendar</a:t>
            </a:r>
          </a:p>
        </p:txBody>
      </p:sp>
    </p:spTree>
    <p:extLst>
      <p:ext uri="{BB962C8B-B14F-4D97-AF65-F5344CB8AC3E}">
        <p14:creationId xmlns:p14="http://schemas.microsoft.com/office/powerpoint/2010/main" val="28088115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Data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72899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Models and views provide a way to handle data sets </a:t>
            </a:r>
          </a:p>
          <a:p>
            <a:endParaRPr lang="en-US" dirty="0"/>
          </a:p>
          <a:p>
            <a:r>
              <a:rPr lang="en-US" dirty="0"/>
              <a:t>Models hold data or items</a:t>
            </a:r>
          </a:p>
          <a:p>
            <a:r>
              <a:rPr lang="en-US" dirty="0"/>
              <a:t>Views display data or items </a:t>
            </a:r>
          </a:p>
          <a:p>
            <a:pPr lvl="1"/>
            <a:r>
              <a:rPr lang="en-US" dirty="0"/>
              <a:t>Using delegates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694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Pure models provide access to data: </a:t>
            </a:r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XmlListModel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Visual models provide information about how to display data: </a:t>
            </a:r>
          </a:p>
          <a:p>
            <a:r>
              <a:rPr lang="en-US" dirty="0"/>
              <a:t>Visual item model: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ObjectModel</a:t>
            </a:r>
            <a:r>
              <a:rPr lang="en-US" dirty="0">
                <a:solidFill>
                  <a:srgbClr val="408500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Contains child items that are supplied to views </a:t>
            </a:r>
          </a:p>
          <a:p>
            <a:r>
              <a:rPr lang="en-US" dirty="0"/>
              <a:t>Visual data model: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DelegateModel</a:t>
            </a:r>
            <a:r>
              <a:rPr lang="en-US" dirty="0">
                <a:solidFill>
                  <a:srgbClr val="408500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Contains an interface to an underlying model</a:t>
            </a:r>
          </a:p>
          <a:p>
            <a:pPr lvl="1"/>
            <a:r>
              <a:rPr lang="en-US" dirty="0"/>
              <a:t>Supplies a delegate for rendering </a:t>
            </a:r>
          </a:p>
          <a:p>
            <a:pPr lvl="1"/>
            <a:r>
              <a:rPr lang="en-US" dirty="0"/>
              <a:t>Supports delegate sharing between the views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Data Models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17482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Models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/>
              <a:t>List models contain simple sequences of list elements </a:t>
            </a:r>
          </a:p>
          <a:p>
            <a:r>
              <a:rPr lang="en-US" dirty="0"/>
              <a:t>Each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contains </a:t>
            </a:r>
          </a:p>
          <a:p>
            <a:pPr lvl="1"/>
            <a:r>
              <a:rPr lang="en-US" dirty="0"/>
              <a:t>One or more pieces of data</a:t>
            </a:r>
          </a:p>
          <a:p>
            <a:pPr lvl="1"/>
            <a:r>
              <a:rPr lang="en-US" dirty="0"/>
              <a:t>Defined using properties</a:t>
            </a:r>
          </a:p>
          <a:p>
            <a:pPr lvl="1"/>
            <a:r>
              <a:rPr lang="en-US" i="1" dirty="0"/>
              <a:t>No information </a:t>
            </a:r>
            <a:r>
              <a:rPr lang="en-US" dirty="0"/>
              <a:t>about how to display itself </a:t>
            </a:r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does not have pre-defined properties</a:t>
            </a:r>
          </a:p>
          <a:p>
            <a:pPr lvl="1"/>
            <a:r>
              <a:rPr lang="en-US" dirty="0"/>
              <a:t>All properties are custom 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3394762"/>
            <a:ext cx="8209301" cy="142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…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4068954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01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15733"/>
            <a:ext cx="7513803" cy="1463668"/>
          </a:xfrm>
        </p:spPr>
        <p:txBody>
          <a:bodyPr>
            <a:normAutofit/>
          </a:bodyPr>
          <a:lstStyle/>
          <a:p>
            <a:r>
              <a:rPr lang="en-US" dirty="0"/>
              <a:t>Define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With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so it can be referenced </a:t>
            </a:r>
          </a:p>
          <a:p>
            <a:r>
              <a:rPr lang="en-US" dirty="0"/>
              <a:t>Define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child objects</a:t>
            </a:r>
          </a:p>
          <a:p>
            <a:pPr lvl="1"/>
            <a:r>
              <a:rPr lang="en-US" dirty="0"/>
              <a:t>Each with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The property will be referenced by a delegate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-presenting-data/ex-models-views/list-model-list-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0561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 </a:t>
            </a:r>
            <a:r>
              <a:rPr lang="en-US" dirty="0" err="1"/>
              <a:t>ListModel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9632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ListModel</a:t>
            </a:r>
            <a:r>
              <a:rPr lang="en-US" dirty="0"/>
              <a:t> is a dynamic list of items</a:t>
            </a:r>
          </a:p>
          <a:p>
            <a:r>
              <a:rPr lang="en-US" dirty="0"/>
              <a:t>Item type is defined by </a:t>
            </a:r>
            <a:r>
              <a:rPr lang="en-US" dirty="0" err="1">
                <a:latin typeface="Courier New"/>
                <a:cs typeface="Courier New"/>
              </a:rPr>
              <a:t>ListElement</a:t>
            </a:r>
            <a:r>
              <a:rPr lang="en-US" dirty="0"/>
              <a:t> </a:t>
            </a:r>
          </a:p>
          <a:p>
            <a:r>
              <a:rPr lang="en-US" dirty="0"/>
              <a:t>Dynamic roles are supported as well (type is determined, when an item is added to the model)</a:t>
            </a:r>
          </a:p>
          <a:p>
            <a:pPr lvl="1"/>
            <a:r>
              <a:rPr lang="en-US" dirty="0"/>
              <a:t>Strongly discouraged</a:t>
            </a:r>
          </a:p>
          <a:p>
            <a:pPr lvl="1"/>
            <a:r>
              <a:rPr lang="en-US" dirty="0"/>
              <a:t>Using dynamic roles is 4-6 times slower than using static ones </a:t>
            </a:r>
          </a:p>
          <a:p>
            <a:pPr lvl="1"/>
            <a:r>
              <a:rPr lang="en-US" dirty="0"/>
              <a:t>Use for example </a:t>
            </a:r>
            <a:r>
              <a:rPr lang="en-US" dirty="0" err="1">
                <a:latin typeface="Courier New"/>
                <a:cs typeface="Courier New"/>
              </a:rPr>
              <a:t>QVariantMap</a:t>
            </a:r>
            <a:r>
              <a:rPr lang="en-US" dirty="0"/>
              <a:t> instead</a:t>
            </a:r>
          </a:p>
          <a:p>
            <a:r>
              <a:rPr lang="en-US" dirty="0"/>
              <a:t>Items can be appended, inserted, removed and moved – also in another thread</a:t>
            </a:r>
          </a:p>
          <a:p>
            <a:pPr lvl="1"/>
            <a:r>
              <a:rPr lang="en-US" b="1" dirty="0"/>
              <a:t>append </a:t>
            </a:r>
            <a:r>
              <a:rPr lang="en-US" dirty="0"/>
              <a:t>item data using JavaScript dictionaries: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({"title":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lineEdit.text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 lvl="1"/>
            <a:r>
              <a:rPr lang="en-US" b="1" dirty="0"/>
              <a:t>remove </a:t>
            </a:r>
            <a:r>
              <a:rPr lang="en-US" dirty="0"/>
              <a:t>items by index obtained from a </a:t>
            </a:r>
            <a:r>
              <a:rPr lang="en-US" dirty="0" err="1"/>
              <a:t>ListView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bookmarkModel.remove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b="1" dirty="0"/>
              <a:t>move </a:t>
            </a:r>
            <a:r>
              <a:rPr lang="en-US" dirty="0"/>
              <a:t>a number of items between two indices: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bookmarkModel.move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listView.currentIndex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+ 1, number)</a:t>
            </a:r>
            <a:endParaRPr lang="fi-FI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398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400"/>
            <a:ext cx="7974543" cy="2286000"/>
          </a:xfrm>
        </p:spPr>
        <p:txBody>
          <a:bodyPr>
            <a:normAutofit/>
          </a:bodyPr>
          <a:lstStyle/>
          <a:p>
            <a:r>
              <a:rPr lang="en-US" dirty="0"/>
              <a:t>Define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/>
              <a:t> to use as a delegate</a:t>
            </a:r>
          </a:p>
          <a:p>
            <a:pPr lvl="1"/>
            <a:r>
              <a:rPr lang="en-US" dirty="0"/>
              <a:t>With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so it can be referenced</a:t>
            </a:r>
          </a:p>
          <a:p>
            <a:pPr lvl="1"/>
            <a:r>
              <a:rPr lang="en-US" dirty="0"/>
              <a:t>Describes how the data will be displayed </a:t>
            </a:r>
          </a:p>
          <a:p>
            <a:r>
              <a:rPr lang="en-US" dirty="0"/>
              <a:t>Properties of list elements can be referenced</a:t>
            </a:r>
          </a:p>
          <a:p>
            <a:pPr lvl="1"/>
            <a:r>
              <a:rPr lang="en-US" dirty="0"/>
              <a:t>Use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item for each list element</a:t>
            </a:r>
          </a:p>
          <a:p>
            <a:pPr lvl="1"/>
            <a:r>
              <a:rPr lang="en-US" dirty="0"/>
              <a:t>Use the value of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/>
              <a:t> property from each list element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18770"/>
              </p:ext>
            </p:extLst>
          </p:nvPr>
        </p:nvGraphicFramePr>
        <p:xfrm>
          <a:off x="423336" y="1024464"/>
          <a:ext cx="8246533" cy="39927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Introduction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to </a:t>
                      </a:r>
                      <a:r>
                        <a:rPr lang="en-US" sz="1800" b="0" kern="1200" baseline="0" dirty="0" err="1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and QML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Meet Qt Quick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Concepts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Composing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Uis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Nested Items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Graphical QML Types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Text Type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Anchor Layout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User Interactions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Mouse Input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Touch Input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Keyboard Input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Pointer Handlers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Structures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Components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Modules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States and Transitions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States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State Machine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State Conditions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Transitions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Property Examples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85331"/>
            <a:ext cx="4220894" cy="3749664"/>
          </a:xfrm>
        </p:spPr>
        <p:txBody>
          <a:bodyPr>
            <a:normAutofit/>
          </a:bodyPr>
          <a:lstStyle/>
          <a:p>
            <a:r>
              <a:rPr lang="en-US" sz="1800" dirty="0"/>
              <a:t>Attached properties are applied to QML objects without object creation: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  <a:p>
            <a:r>
              <a:rPr lang="en-US" sz="1800" dirty="0" err="1">
                <a:solidFill>
                  <a:srgbClr val="328930"/>
                </a:solidFill>
                <a:latin typeface="Courier New"/>
                <a:cs typeface="Courier New"/>
              </a:rPr>
              <a:t>KeyNagivation.tab</a:t>
            </a:r>
            <a:r>
              <a:rPr lang="en-US" sz="1800" dirty="0">
                <a:solidFill>
                  <a:srgbClr val="328930"/>
                </a:solidFill>
              </a:rPr>
              <a:t> </a:t>
            </a:r>
            <a:r>
              <a:rPr lang="en-US" sz="1800" dirty="0"/>
              <a:t>is not a standard property of </a:t>
            </a:r>
            <a:r>
              <a:rPr lang="en-US" sz="1800" dirty="0" err="1">
                <a:solidFill>
                  <a:schemeClr val="accent2"/>
                </a:solidFill>
                <a:latin typeface="Courier New"/>
                <a:cs typeface="Courier New"/>
              </a:rPr>
              <a:t>TextInput</a:t>
            </a:r>
            <a:endParaRPr lang="en-US" sz="1800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r>
              <a:rPr lang="en-US" sz="1800" dirty="0"/>
              <a:t>Is a standard property that is attached to objects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85331"/>
            <a:ext cx="4220894" cy="3150362"/>
          </a:xfrm>
        </p:spPr>
        <p:txBody>
          <a:bodyPr/>
          <a:lstStyle/>
          <a:p>
            <a:r>
              <a:rPr lang="en-US" sz="1800" dirty="0"/>
              <a:t>Custom properties can be added to any object: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31621"/>
            <a:ext cx="3707856" cy="1075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KeyNavigation.tab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nextInput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077722" y="2041876"/>
            <a:ext cx="3657056" cy="1730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mass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100.0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Circle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50.0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18110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Delegates, Contexts, and Attached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691272"/>
          </a:xfrm>
        </p:spPr>
        <p:txBody>
          <a:bodyPr>
            <a:normAutofit/>
          </a:bodyPr>
          <a:lstStyle/>
          <a:p>
            <a:r>
              <a:rPr lang="en-US" dirty="0"/>
              <a:t>Each property is exposed in one context</a:t>
            </a:r>
          </a:p>
          <a:p>
            <a:pPr lvl="1"/>
            <a:r>
              <a:rPr lang="en-US" dirty="0"/>
              <a:t>Defines how the property can be accessed together with the scope rules </a:t>
            </a:r>
          </a:p>
          <a:p>
            <a:r>
              <a:rPr lang="en-US" dirty="0"/>
              <a:t>Views, </a:t>
            </a:r>
            <a:r>
              <a:rPr lang="en-US" dirty="0">
                <a:latin typeface="Courier New"/>
                <a:cs typeface="Courier New"/>
              </a:rPr>
              <a:t>Repeater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Instantiator</a:t>
            </a:r>
            <a:r>
              <a:rPr lang="en-US" dirty="0"/>
              <a:t>, expose properties to delegate instances in sub-contexts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This allows the parent to expose properties, visible in the sub-context only (</a:t>
            </a:r>
            <a:r>
              <a:rPr lang="en-US" dirty="0">
                <a:latin typeface="Courier New"/>
                <a:cs typeface="Courier New"/>
              </a:rPr>
              <a:t>index, </a:t>
            </a:r>
            <a:r>
              <a:rPr lang="en-US" dirty="0" err="1">
                <a:latin typeface="Courier New"/>
                <a:cs typeface="Courier New"/>
              </a:rPr>
              <a:t>modelData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modelData</a:t>
            </a:r>
            <a:r>
              <a:rPr lang="en-US" dirty="0"/>
              <a:t> is exposed, if the model is a string or object list </a:t>
            </a:r>
          </a:p>
          <a:p>
            <a:r>
              <a:rPr lang="en-US" dirty="0"/>
              <a:t>Views also provide attached properties to delegates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180644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03293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11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Repeater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400"/>
            <a:ext cx="7513803" cy="22860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fetches elements from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Using the delegate to display model elements as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items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/>
              <a:t> arranges them vertically </a:t>
            </a:r>
          </a:p>
          <a:p>
            <a:pPr lvl="1"/>
            <a:r>
              <a:rPr lang="en-US" dirty="0"/>
              <a:t>Using anchors to make room for the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pic>
        <p:nvPicPr>
          <p:cNvPr id="11" name="Picture 10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071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8059209" cy="3963260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a dynamic list of items</a:t>
            </a:r>
          </a:p>
          <a:p>
            <a:r>
              <a:rPr lang="en-US" dirty="0"/>
              <a:t>Items can be appended, inserted, removed and moved </a:t>
            </a:r>
            <a:endParaRPr lang="en-US" b="1" dirty="0"/>
          </a:p>
          <a:p>
            <a:pPr lvl="1"/>
            <a:r>
              <a:rPr lang="en-US" b="1" dirty="0"/>
              <a:t>Append </a:t>
            </a:r>
            <a:r>
              <a:rPr lang="en-US" dirty="0"/>
              <a:t>item data using JavaScript dictionaries: 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bookmarkModel.append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({"title": 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lineEdit.text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})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Remove </a:t>
            </a:r>
            <a:r>
              <a:rPr lang="en-US" dirty="0"/>
              <a:t>items by index obtained from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bookmarkModel.remove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)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Move </a:t>
            </a:r>
            <a:r>
              <a:rPr lang="en-US" dirty="0"/>
              <a:t>a number of items between two indices: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bookmarkModel.move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listView.currentIndex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+ 1, number) </a:t>
            </a:r>
          </a:p>
          <a:p>
            <a:pPr lvl="1"/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/>
              <a:t>Roles (item types) may be dynamic – </a:t>
            </a:r>
            <a:r>
              <a:rPr lang="en-US" dirty="0" err="1">
                <a:latin typeface="Courier New"/>
                <a:cs typeface="Courier New"/>
              </a:rPr>
              <a:t>dynamicRoles</a:t>
            </a:r>
            <a:r>
              <a:rPr lang="en-US" dirty="0"/>
              <a:t> property set to true </a:t>
            </a:r>
          </a:p>
          <a:p>
            <a:pPr lvl="1"/>
            <a:r>
              <a:rPr lang="en-US" dirty="0"/>
              <a:t>Strongly discouraged</a:t>
            </a:r>
          </a:p>
          <a:p>
            <a:pPr lvl="1"/>
            <a:r>
              <a:rPr lang="en-US" dirty="0"/>
              <a:t>Using dynamic roles is 4-6 times slower than using static ones </a:t>
            </a:r>
          </a:p>
          <a:p>
            <a:pPr lvl="1"/>
            <a:r>
              <a:rPr lang="en-US" dirty="0"/>
              <a:t>Use for example </a:t>
            </a:r>
            <a:r>
              <a:rPr lang="en-US" dirty="0" err="1">
                <a:latin typeface="Courier New"/>
                <a:cs typeface="Courier New"/>
              </a:rPr>
              <a:t>QVariantMap</a:t>
            </a:r>
            <a:r>
              <a:rPr lang="en-US" dirty="0"/>
              <a:t> instead</a:t>
            </a:r>
          </a:p>
          <a:p>
            <a:pPr lvl="1"/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4696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Model Hints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619303"/>
          </a:xfrm>
        </p:spPr>
        <p:txBody>
          <a:bodyPr>
            <a:normAutofit/>
          </a:bodyPr>
          <a:lstStyle/>
          <a:p>
            <a:r>
              <a:rPr lang="en-US" b="1" dirty="0"/>
              <a:t>Note: </a:t>
            </a:r>
            <a:r>
              <a:rPr lang="en-US" dirty="0"/>
              <a:t>Model properties cannot shadow delegate properties: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633695"/>
            <a:ext cx="8209301" cy="1939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text; // Will not work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02248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386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ObjectModel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"#cc7777"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"Books"</a:t>
            </a:r>
            <a:r>
              <a:rPr lang="en-US" dirty="0">
                <a:latin typeface="Courier New"/>
                <a:cs typeface="Courier New"/>
              </a:rPr>
              <a:t>     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"#cccc55"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"Music"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Object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02665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/>
              <a:t>Define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ObjectModel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item</a:t>
            </a:r>
          </a:p>
          <a:p>
            <a:pPr lvl="1"/>
            <a:r>
              <a:rPr lang="en-US" dirty="0"/>
              <a:t>With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so it can be referenced </a:t>
            </a:r>
          </a:p>
          <a:p>
            <a:pPr lvl="1"/>
            <a:r>
              <a:rPr lang="en-US" dirty="0"/>
              <a:t>Import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QtQml.Models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8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386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ObjectModel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"#cc7777"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"Books"</a:t>
            </a:r>
            <a:r>
              <a:rPr lang="en-US" dirty="0">
                <a:latin typeface="Courier New"/>
                <a:cs typeface="Courier New"/>
              </a:rPr>
              <a:t>     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   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"#cccc55"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10.0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"Music"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.AlignHCenter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Object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416777"/>
            <a:ext cx="7513803" cy="762002"/>
          </a:xfrm>
        </p:spPr>
        <p:txBody>
          <a:bodyPr>
            <a:normAutofit/>
          </a:bodyPr>
          <a:lstStyle/>
          <a:p>
            <a:r>
              <a:rPr lang="en-US" dirty="0"/>
              <a:t>Define child items</a:t>
            </a:r>
          </a:p>
          <a:p>
            <a:pPr lvl="1"/>
            <a:r>
              <a:rPr lang="en-US" dirty="0"/>
              <a:t>These will be shown when required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3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963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ObjectModel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….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Repeater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Object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114804"/>
            <a:ext cx="7513803" cy="88053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fetches items from the labels model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Column</a:t>
            </a:r>
            <a:r>
              <a:rPr lang="en-US" dirty="0"/>
              <a:t> arranges them vertically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pic>
        <p:nvPicPr>
          <p:cNvPr id="4" name="Picture 3" descr="visual-item-model-repe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083729"/>
            <a:ext cx="2249478" cy="11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4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370495"/>
          </a:xfrm>
        </p:spPr>
        <p:txBody>
          <a:bodyPr>
            <a:normAutofit/>
          </a:bodyPr>
          <a:lstStyle/>
          <a:p>
            <a:r>
              <a:rPr lang="en-US" dirty="0"/>
              <a:t>QML models have named properties , used by views</a:t>
            </a:r>
          </a:p>
          <a:p>
            <a:r>
              <a:rPr lang="en-US" dirty="0"/>
              <a:t>Hierarchical C++ models can be used with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/>
              <a:t> from </a:t>
            </a:r>
            <a:r>
              <a:rPr lang="en-US" dirty="0" err="1">
                <a:latin typeface="Courier New"/>
                <a:cs typeface="Courier New"/>
              </a:rPr>
              <a:t>QtQml.Models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Provides access to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/>
              <a:t> model index (</a:t>
            </a:r>
            <a:r>
              <a:rPr lang="en-US" dirty="0" err="1">
                <a:latin typeface="Courier New"/>
                <a:cs typeface="Courier New"/>
              </a:rPr>
              <a:t>rootIndex</a:t>
            </a:r>
            <a:r>
              <a:rPr lang="en-US" dirty="0"/>
              <a:t>) also persistent ones</a:t>
            </a:r>
          </a:p>
          <a:p>
            <a:r>
              <a:rPr lang="en-US" dirty="0"/>
              <a:t>Provides navigation functions to access child items and parent items in the model hierarchy</a:t>
            </a:r>
          </a:p>
          <a:p>
            <a:pPr lvl="1"/>
            <a:r>
              <a:rPr lang="en-US" dirty="0"/>
              <a:t>Navigate down - </a:t>
            </a:r>
            <a:r>
              <a:rPr lang="en-US" dirty="0" err="1">
                <a:latin typeface="Courier New"/>
                <a:cs typeface="Courier New"/>
              </a:rPr>
              <a:t>modelIndex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Navigate up - </a:t>
            </a:r>
            <a:r>
              <a:rPr lang="en-US" dirty="0" err="1">
                <a:latin typeface="Courier New"/>
                <a:cs typeface="Courier New"/>
              </a:rPr>
              <a:t>parentModelIndex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89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384365" y="1370838"/>
            <a:ext cx="8209301" cy="3695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DelegateModel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80"/>
                </a:solidFill>
                <a:latin typeface="Courier New"/>
                <a:cs typeface="Courier New"/>
              </a:rPr>
              <a:t>delegateModel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acceptedButtons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.RightButton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.LeftButton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        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mouse</a:t>
            </a:r>
            <a:r>
              <a:rPr lang="en-US" dirty="0" err="1">
                <a:latin typeface="Courier New"/>
                <a:cs typeface="Courier New"/>
              </a:rPr>
              <a:t>.button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.LeftButton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            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model.hasModelChildren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             ++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level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                    </a:t>
            </a:r>
            <a:r>
              <a:rPr lang="en-US" dirty="0" err="1">
                <a:latin typeface="Courier New"/>
                <a:cs typeface="Courier New"/>
              </a:rPr>
              <a:t>view.model.rootIndex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err="1">
                <a:latin typeface="Courier New"/>
                <a:cs typeface="Courier New"/>
              </a:rPr>
              <a:t>view.model.modelIndex</a:t>
            </a:r>
            <a:r>
              <a:rPr lang="en-US" dirty="0">
                <a:latin typeface="Courier New"/>
                <a:cs typeface="Courier New"/>
              </a:rPr>
              <a:t>(index);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-presenting-data/ex-models-views/hierarchical-model/hierarchical-</a:t>
            </a:r>
            <a:r>
              <a:rPr lang="en-US" sz="1400" dirty="0" err="1">
                <a:latin typeface="Open Sans Light"/>
                <a:cs typeface="Open Sans Light"/>
              </a:rPr>
              <a:t>model.pro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027139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Presenting Data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265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Binding Properties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2963335"/>
            <a:ext cx="8726471" cy="2023156"/>
          </a:xfrm>
        </p:spPr>
        <p:txBody>
          <a:bodyPr>
            <a:normAutofit/>
          </a:bodyPr>
          <a:lstStyle/>
          <a:p>
            <a:r>
              <a:rPr lang="en-US" dirty="0"/>
              <a:t>Properties can contain JavaScript expressions </a:t>
            </a:r>
          </a:p>
          <a:p>
            <a:pPr lvl="1"/>
            <a:r>
              <a:rPr lang="en-US" dirty="0"/>
              <a:t>See above: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is  twice the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height </a:t>
            </a:r>
          </a:p>
          <a:p>
            <a:r>
              <a:rPr lang="en-US" dirty="0"/>
              <a:t>Not just initial assignments</a:t>
            </a:r>
          </a:p>
          <a:p>
            <a:r>
              <a:rPr lang="en-US" dirty="0"/>
              <a:t>Expressions are re-evaluated when needed</a:t>
            </a:r>
          </a:p>
          <a:p>
            <a:r>
              <a:rPr lang="en-US" dirty="0"/>
              <a:t>Note! JavaScript assignment operator ‘=‘ is not a binding</a:t>
            </a:r>
          </a:p>
          <a:p>
            <a:pPr lvl="1"/>
            <a:r>
              <a:rPr lang="en-US" dirty="0"/>
              <a:t>Assignment: </a:t>
            </a:r>
            <a:r>
              <a:rPr lang="en-US" dirty="0">
                <a:latin typeface="Courier New"/>
                <a:cs typeface="Courier New"/>
              </a:rPr>
              <a:t>width = height * 2 // No re-evaluation</a:t>
            </a:r>
          </a:p>
          <a:p>
            <a:pPr lvl="1"/>
            <a:r>
              <a:rPr lang="en-US" dirty="0"/>
              <a:t>Assignment to a binding: </a:t>
            </a:r>
            <a:r>
              <a:rPr lang="en-US" dirty="0">
                <a:latin typeface="Courier New"/>
                <a:cs typeface="Courier New"/>
              </a:rPr>
              <a:t>width = </a:t>
            </a:r>
            <a:r>
              <a:rPr lang="en-US" dirty="0" err="1">
                <a:latin typeface="Courier New"/>
                <a:cs typeface="Courier New"/>
              </a:rPr>
              <a:t>Qt.binding</a:t>
            </a:r>
            <a:r>
              <a:rPr lang="en-US" dirty="0">
                <a:latin typeface="Courier New"/>
                <a:cs typeface="Courier New"/>
              </a:rPr>
              <a:t>(function() { return height * 2; } )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737144" y="984954"/>
            <a:ext cx="7884745" cy="1780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parent.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56" y="3153833"/>
            <a:ext cx="2709333" cy="1504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expressions.qml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411794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shows a classic list of items</a:t>
            </a:r>
          </a:p>
          <a:p>
            <a:pPr lvl="1"/>
            <a:r>
              <a:rPr lang="en-US" dirty="0"/>
              <a:t>With horizontal or vertical placing of items </a:t>
            </a:r>
          </a:p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displays items in a grid</a:t>
            </a:r>
          </a:p>
          <a:p>
            <a:pPr lvl="1"/>
            <a:r>
              <a:rPr lang="en-US" dirty="0"/>
              <a:t>Like an file manager's icon view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493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619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the model and delegate from before: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34"/>
            <a:ext cx="8209301" cy="3640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147976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9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27868"/>
            <a:ext cx="7513803" cy="2167470"/>
          </a:xfrm>
        </p:spPr>
        <p:txBody>
          <a:bodyPr>
            <a:normAutofit/>
          </a:bodyPr>
          <a:lstStyle/>
          <a:p>
            <a:r>
              <a:rPr lang="en-US" dirty="0"/>
              <a:t>No default delegate</a:t>
            </a:r>
          </a:p>
          <a:p>
            <a:r>
              <a:rPr lang="en-US" dirty="0"/>
              <a:t>Unclipped views paint outside their areas</a:t>
            </a:r>
          </a:p>
          <a:p>
            <a:pPr lvl="1"/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clip</a:t>
            </a:r>
            <a:r>
              <a:rPr lang="en-US" dirty="0"/>
              <a:t> property to enable clipping </a:t>
            </a:r>
          </a:p>
          <a:p>
            <a:r>
              <a:rPr lang="en-US" dirty="0"/>
              <a:t>Views are positioned like other items </a:t>
            </a:r>
          </a:p>
          <a:p>
            <a:pPr lvl="1"/>
            <a:r>
              <a:rPr lang="en-US" dirty="0"/>
              <a:t>The above view fills its parent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pic>
        <p:nvPicPr>
          <p:cNvPr id="12" name="Picture 11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12" y="1117598"/>
            <a:ext cx="1193801" cy="1591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-presenting-data/ex-models-views/list-model-list-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50461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Decoration and Navigation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By default,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</a:t>
            </a:r>
          </a:p>
          <a:p>
            <a:pPr lvl="1"/>
            <a:r>
              <a:rPr lang="en-US" dirty="0"/>
              <a:t>Undecorated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flickable</a:t>
            </a:r>
            <a:r>
              <a:rPr lang="en-US" dirty="0"/>
              <a:t> surface (can be dragged and flicked) </a:t>
            </a:r>
          </a:p>
          <a:p>
            <a:r>
              <a:rPr lang="en-US" dirty="0"/>
              <a:t>To add decoration: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header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footer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/>
              <a:t> item to show the current item </a:t>
            </a:r>
          </a:p>
          <a:p>
            <a:r>
              <a:rPr lang="en-US" dirty="0"/>
              <a:t>To configure for navigation:</a:t>
            </a:r>
          </a:p>
          <a:p>
            <a:pPr lvl="1"/>
            <a:r>
              <a:rPr lang="en-US" dirty="0"/>
              <a:t>Set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/>
              <a:t> to allow keyboard navigation 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/>
              <a:t> also helps the user with navigation</a:t>
            </a:r>
          </a:p>
          <a:p>
            <a:pPr lvl="1"/>
            <a:r>
              <a:rPr lang="en-US" dirty="0"/>
              <a:t>Unset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interactive</a:t>
            </a:r>
            <a:r>
              <a:rPr lang="en-US" dirty="0"/>
              <a:t> to disable dragging and flicking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pic>
        <p:nvPicPr>
          <p:cNvPr id="4" name="Picture 3" descr="list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23" y="1192563"/>
            <a:ext cx="2546372" cy="1957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</a:t>
            </a:r>
            <a:r>
              <a:rPr lang="en-US" sz="1400" dirty="0" err="1">
                <a:latin typeface="Open Sans Light"/>
                <a:cs typeface="Open Sans Light"/>
              </a:rPr>
              <a:t>decoration.qml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30579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1015999"/>
            <a:ext cx="8209301" cy="4030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header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"pink”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highlight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lightgray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Decoration and Navigation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pic>
        <p:nvPicPr>
          <p:cNvPr id="4" name="Picture 3" descr="list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23" y="1192563"/>
            <a:ext cx="2546372" cy="19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21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Each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exposes its current item: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 that, in this case, each item has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re-use the </a:t>
            </a:r>
            <a:r>
              <a:rPr lang="en-US" dirty="0" err="1"/>
              <a:t>listView's</a:t>
            </a:r>
            <a:r>
              <a:rPr lang="en-US" dirty="0"/>
              <a:t>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currentItem's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33"/>
            <a:ext cx="8209301" cy="245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label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anchors.bottom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.bottom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"&lt;b&gt;"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.currentItem.text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"&lt;/b&gt;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current"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1" name="Picture 10" descr="list-view-current-i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28" y="1625598"/>
            <a:ext cx="1192696" cy="18288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</a:t>
            </a:r>
            <a:r>
              <a:rPr lang="en-US" sz="1400" dirty="0" err="1">
                <a:latin typeface="Open Sans Light"/>
                <a:cs typeface="Open Sans Light"/>
              </a:rPr>
              <a:t>current.item.qml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46410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Data in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can be ordered by section </a:t>
            </a:r>
          </a:p>
          <a:p>
            <a:r>
              <a:rPr lang="en-US" dirty="0"/>
              <a:t>Categorize the list items by </a:t>
            </a:r>
          </a:p>
          <a:p>
            <a:pPr lvl="1"/>
            <a:r>
              <a:rPr lang="en-US" dirty="0"/>
              <a:t>Choosing a property name; e.g.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team</a:t>
            </a:r>
          </a:p>
          <a:p>
            <a:pPr lvl="1"/>
            <a:r>
              <a:rPr lang="en-US" dirty="0"/>
              <a:t>Adding this property to each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Storing the section in this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06417"/>
            <a:ext cx="8209301" cy="2170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"Alice"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"Crypto"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"Bob"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"Crypto"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"Jane"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"Victor"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"QA"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"Wendy"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team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"Graphics"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list-view-se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06" y="2818334"/>
            <a:ext cx="1159818" cy="16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3066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/>
              <a:t>Set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section.property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Refer to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 holding the section name </a:t>
            </a:r>
          </a:p>
          <a:p>
            <a:endParaRPr lang="en-US" dirty="0"/>
          </a:p>
          <a:p>
            <a:r>
              <a:rPr lang="en-US" dirty="0"/>
              <a:t>Set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section.criteria</a:t>
            </a:r>
            <a:r>
              <a:rPr lang="en-US" dirty="0"/>
              <a:t> to control what to show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ViewSection.FullString</a:t>
            </a:r>
            <a:r>
              <a:rPr lang="en-US" dirty="0"/>
              <a:t> for complete section name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ViewSection.FirstCharacter</a:t>
            </a:r>
            <a:r>
              <a:rPr lang="en-US" dirty="0"/>
              <a:t> for alphabetical groupings </a:t>
            </a:r>
          </a:p>
          <a:p>
            <a:endParaRPr lang="en-US" dirty="0"/>
          </a:p>
          <a:p>
            <a:r>
              <a:rPr lang="en-US" dirty="0"/>
              <a:t>Set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section.delegate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Create a delegate for section headings </a:t>
            </a:r>
          </a:p>
          <a:p>
            <a:pPr lvl="1"/>
            <a:r>
              <a:rPr lang="en-US" dirty="0"/>
              <a:t>Either include it inline or reference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430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13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section.property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"team”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section.criteria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ViewSection</a:t>
            </a:r>
            <a:r>
              <a:rPr lang="en-US" dirty="0" err="1">
                <a:latin typeface="Courier New"/>
                <a:cs typeface="Courier New"/>
              </a:rPr>
              <a:t>.FullString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section.delegate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"#b0dfb0"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font.bold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Sections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334932"/>
            <a:ext cx="7513803" cy="66040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section.delegate</a:t>
            </a:r>
            <a:r>
              <a:rPr lang="en-US" dirty="0"/>
              <a:t> is defined like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/>
              <a:t> delegate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233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Set up a list model with items: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Define string properties to use in the delegate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6561"/>
            <a:ext cx="8209301" cy="1883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"rocket"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clear.svg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"clear"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arrow.svg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"arrow"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book.svg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"book"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latin typeface="Open Sans Light"/>
                <a:cs typeface="Open Sans Light"/>
              </a:rPr>
              <a:t>ml-presenting-data/ex-models-views/list-model-grid-</a:t>
            </a:r>
            <a:r>
              <a:rPr lang="en-US" sz="1400" dirty="0" err="1">
                <a:latin typeface="Open Sans Light"/>
                <a:cs typeface="Open Sans Light"/>
              </a:rPr>
              <a:t>view.qml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7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Identifying Objects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property defines an identity for a QML object</a:t>
            </a:r>
          </a:p>
          <a:p>
            <a:r>
              <a:rPr lang="en-US" dirty="0"/>
              <a:t>Lets other objects refer to it</a:t>
            </a:r>
          </a:p>
          <a:p>
            <a:pPr lvl="1"/>
            <a:r>
              <a:rPr lang="en-US" dirty="0"/>
              <a:t>For relative alignment and positioning </a:t>
            </a:r>
          </a:p>
          <a:p>
            <a:pPr lvl="1"/>
            <a:r>
              <a:rPr lang="en-US" dirty="0"/>
              <a:t>To use its properties</a:t>
            </a:r>
          </a:p>
          <a:p>
            <a:pPr lvl="1"/>
            <a:r>
              <a:rPr lang="en-US" dirty="0"/>
              <a:t>To change its properties (e.g., for animation)</a:t>
            </a:r>
          </a:p>
          <a:p>
            <a:pPr lvl="1"/>
            <a:r>
              <a:rPr lang="en-US" dirty="0"/>
              <a:t>For re-use of common types (e.g., gradients, images) </a:t>
            </a:r>
          </a:p>
          <a:p>
            <a:r>
              <a:rPr lang="en-US" dirty="0"/>
              <a:t>Used to </a:t>
            </a:r>
            <a:r>
              <a:rPr lang="en-US" i="1" dirty="0"/>
              <a:t>create relationships </a:t>
            </a:r>
            <a:r>
              <a:rPr lang="en-US" dirty="0"/>
              <a:t>between objects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Property </a:t>
            </a:r>
            <a:r>
              <a:rPr lang="fi-FI" sz="1400" dirty="0" err="1">
                <a:latin typeface="Open Sans Light"/>
                <a:cs typeface="Open Sans Light"/>
                <a:hlinkClick r:id="rId2"/>
              </a:rPr>
              <a:t>binding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29800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4"/>
            <a:ext cx="7513803" cy="3454569"/>
          </a:xfrm>
        </p:spPr>
        <p:txBody>
          <a:bodyPr>
            <a:normAutofit/>
          </a:bodyPr>
          <a:lstStyle/>
          <a:p>
            <a:r>
              <a:rPr lang="en-US" dirty="0"/>
              <a:t>Set up a delegate: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6560"/>
            <a:ext cx="8209301" cy="344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delegateImage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delegateText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smooth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fillMode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 err="1">
                <a:latin typeface="Courier New"/>
                <a:cs typeface="Courier New"/>
              </a:rPr>
              <a:t>.PreserveAspectFit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delegateText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24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1302701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GridView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61735"/>
            <a:ext cx="7513803" cy="1100666"/>
          </a:xfrm>
        </p:spPr>
        <p:txBody>
          <a:bodyPr>
            <a:normAutofit/>
          </a:bodyPr>
          <a:lstStyle/>
          <a:p>
            <a:r>
              <a:rPr lang="en-US" dirty="0"/>
              <a:t>The same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set up</a:t>
            </a:r>
          </a:p>
          <a:p>
            <a:r>
              <a:rPr lang="en-US" dirty="0"/>
              <a:t>Uses data from a list model </a:t>
            </a:r>
          </a:p>
          <a:p>
            <a:pPr lvl="1"/>
            <a:r>
              <a:rPr lang="en-US" dirty="0"/>
              <a:t>Not like </a:t>
            </a:r>
            <a:r>
              <a:rPr lang="en-US" dirty="0" err="1"/>
              <a:t>Qt's</a:t>
            </a:r>
            <a:r>
              <a:rPr lang="en-US" dirty="0"/>
              <a:t> table view</a:t>
            </a:r>
          </a:p>
          <a:p>
            <a:pPr lvl="1"/>
            <a:r>
              <a:rPr lang="en-US" dirty="0"/>
              <a:t>More like </a:t>
            </a:r>
            <a:r>
              <a:rPr lang="en-US" dirty="0" err="1"/>
              <a:t>Qt's</a:t>
            </a:r>
            <a:r>
              <a:rPr lang="en-US" dirty="0"/>
              <a:t> list view in icon mode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pic>
        <p:nvPicPr>
          <p:cNvPr id="4" name="Picture 3" descr="list-model-grid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90" y="1117600"/>
            <a:ext cx="1439333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919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016000"/>
            <a:ext cx="8667965" cy="4139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Like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GridView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</a:t>
            </a:r>
          </a:p>
          <a:p>
            <a:r>
              <a:rPr lang="en-US" dirty="0"/>
              <a:t>Undecorated and a </a:t>
            </a:r>
            <a:r>
              <a:rPr lang="en-US" dirty="0" err="1"/>
              <a:t>flickable</a:t>
            </a:r>
            <a:r>
              <a:rPr lang="en-US" dirty="0"/>
              <a:t> surface </a:t>
            </a:r>
          </a:p>
          <a:p>
            <a:endParaRPr lang="en-US" dirty="0"/>
          </a:p>
          <a:p>
            <a:r>
              <a:rPr lang="en-US" dirty="0"/>
              <a:t>To add decoration:</a:t>
            </a:r>
          </a:p>
          <a:p>
            <a:pPr lvl="1"/>
            <a:r>
              <a:rPr lang="en-US" dirty="0"/>
              <a:t>Define header and footer</a:t>
            </a:r>
          </a:p>
          <a:p>
            <a:pPr lvl="1"/>
            <a:r>
              <a:rPr lang="en-US" dirty="0"/>
              <a:t>Define highlight item to show the current item </a:t>
            </a:r>
          </a:p>
          <a:p>
            <a:endParaRPr lang="en-US" dirty="0"/>
          </a:p>
          <a:p>
            <a:r>
              <a:rPr lang="en-US" dirty="0"/>
              <a:t>To configure for navigation:</a:t>
            </a:r>
          </a:p>
          <a:p>
            <a:pPr lvl="1"/>
            <a:r>
              <a:rPr lang="en-US" dirty="0"/>
              <a:t>Set focus to allow keyboard navigation </a:t>
            </a:r>
          </a:p>
          <a:p>
            <a:pPr lvl="1"/>
            <a:r>
              <a:rPr lang="en-US" dirty="0"/>
              <a:t>Highlight also helps the user with navigation</a:t>
            </a:r>
          </a:p>
          <a:p>
            <a:pPr lvl="1"/>
            <a:r>
              <a:rPr lang="en-US" dirty="0"/>
              <a:t>Unset interactive to disable dragging and flicking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pic>
        <p:nvPicPr>
          <p:cNvPr id="10" name="Picture 9" descr="grid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3" y="1117600"/>
            <a:ext cx="1938215" cy="157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-presenting-data/ex-models-views/grid-view-</a:t>
            </a:r>
            <a:r>
              <a:rPr lang="en-US" sz="1400" dirty="0" err="1">
                <a:latin typeface="Open Sans Light"/>
                <a:cs typeface="Open Sans Light"/>
              </a:rPr>
              <a:t>decoration.qml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826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83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GridView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header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"pink"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highlight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lightgray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 and Navigation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pic>
        <p:nvPicPr>
          <p:cNvPr id="7" name="Picture 6" descr="grid-view-deco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03" y="1117600"/>
            <a:ext cx="1938215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47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Contacts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406318" cy="3784985"/>
          </a:xfrm>
        </p:spPr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ListItemModel</a:t>
            </a:r>
            <a:r>
              <a:rPr lang="en-US" dirty="0"/>
              <a:t>, fill it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ListElement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objects, each with 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name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file</a:t>
            </a:r>
            <a:r>
              <a:rPr lang="en-US" dirty="0"/>
              <a:t> property referring to an image </a:t>
            </a:r>
          </a:p>
          <a:p>
            <a:pPr fontAlgn="auto"/>
            <a:r>
              <a:rPr lang="en-US" dirty="0"/>
              <a:t>Add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and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/>
              <a:t> to use as a delegate </a:t>
            </a:r>
          </a:p>
          <a:p>
            <a:pPr fontAlgn="auto"/>
            <a:r>
              <a:rPr lang="en-US" dirty="0"/>
              <a:t>Add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header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footer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highlight</a:t>
            </a:r>
            <a:r>
              <a:rPr lang="en-US" dirty="0"/>
              <a:t> properties to the view </a:t>
            </a:r>
          </a:p>
          <a:p>
            <a:r>
              <a:rPr lang="en-US" dirty="0"/>
              <a:t>Add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states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transitions</a:t>
            </a:r>
            <a:r>
              <a:rPr lang="en-US" dirty="0"/>
              <a:t> to the delegate </a:t>
            </a:r>
          </a:p>
          <a:p>
            <a:pPr lvl="1" fontAlgn="auto"/>
            <a:r>
              <a:rPr lang="en-US" dirty="0"/>
              <a:t>Activate the state when the delegate item is current </a:t>
            </a:r>
          </a:p>
          <a:p>
            <a:pPr lvl="1" fontAlgn="auto"/>
            <a:r>
              <a:rPr lang="en-US" dirty="0"/>
              <a:t>Use a state condition with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ListView.isCurrentItem</a:t>
            </a:r>
            <a:r>
              <a:rPr lang="en-US" dirty="0"/>
              <a:t> attached property </a:t>
            </a:r>
          </a:p>
          <a:p>
            <a:pPr lvl="1" fontAlgn="auto"/>
            <a:r>
              <a:rPr lang="en-US" dirty="0"/>
              <a:t>Make a transition that animates the height of the item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pic>
        <p:nvPicPr>
          <p:cNvPr id="4" name="Picture 3" descr="contac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29" y="1370838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4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XML Models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49054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List Models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/>
              <a:t>Many data sources provide data in XML formats </a:t>
            </a:r>
          </a:p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XmlListModel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used to supply XML data to views </a:t>
            </a:r>
          </a:p>
          <a:p>
            <a:pPr lvl="1"/>
            <a:r>
              <a:rPr lang="en-US" dirty="0"/>
              <a:t>Using a mechanism that maps data to properties 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XPath</a:t>
            </a:r>
            <a:r>
              <a:rPr lang="en-US" dirty="0"/>
              <a:t> queries </a:t>
            </a:r>
          </a:p>
          <a:p>
            <a:r>
              <a:rPr lang="en-US" dirty="0"/>
              <a:t>Views and delegates do not need to know about XML </a:t>
            </a:r>
          </a:p>
          <a:p>
            <a:pPr lvl="1"/>
            <a:r>
              <a:rPr lang="en-US" dirty="0"/>
              <a:t>Use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Repeater</a:t>
            </a:r>
            <a:r>
              <a:rPr lang="en-US" dirty="0"/>
              <a:t> to access data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7712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84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XmlListModel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items.xml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"//item"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XmlRole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"string()"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XmlRole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"link"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query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"@link/string()"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XML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04067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property so the model can be referenced</a:t>
            </a:r>
          </a:p>
          <a:p>
            <a:r>
              <a:rPr lang="en-US" dirty="0"/>
              <a:t>Specify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/>
              <a:t> of the XML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query</a:t>
            </a:r>
            <a:r>
              <a:rPr lang="en-US" dirty="0"/>
              <a:t> identifies pieces of data in the model</a:t>
            </a:r>
          </a:p>
          <a:p>
            <a:r>
              <a:rPr lang="en-US" dirty="0"/>
              <a:t>Each piece of data is queried by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XmlRole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instances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-presenting-data/ex-models-views/xml-list-</a:t>
            </a:r>
            <a:r>
              <a:rPr lang="en-US" sz="1400" dirty="0" err="1">
                <a:latin typeface="Open Sans Light"/>
                <a:cs typeface="Open Sans Light"/>
              </a:rPr>
              <a:t>model.qml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1534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793067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XmlRole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associates names with data obtained using </a:t>
            </a:r>
            <a:r>
              <a:rPr lang="en-US" dirty="0" err="1"/>
              <a:t>XPath</a:t>
            </a:r>
            <a:r>
              <a:rPr lang="en-US" dirty="0"/>
              <a:t> queries</a:t>
            </a:r>
          </a:p>
          <a:p>
            <a:r>
              <a:rPr lang="en-US" dirty="0"/>
              <a:t>Made available to delegates as properties </a:t>
            </a:r>
          </a:p>
          <a:p>
            <a:pPr lvl="1"/>
            <a:r>
              <a:rPr lang="en-US" dirty="0"/>
              <a:t>Properties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title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link</a:t>
            </a:r>
            <a:r>
              <a:rPr lang="en-US" dirty="0"/>
              <a:t> in the above example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pic>
        <p:nvPicPr>
          <p:cNvPr id="4" name="Picture 3" descr="xml-list-model-xml-ro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769056"/>
            <a:ext cx="6819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048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113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TitleDelegate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anchors.margins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xmlDelegate</a:t>
            </a:r>
            <a:r>
              <a:rPr lang="en-US" dirty="0">
                <a:latin typeface="Courier New"/>
                <a:cs typeface="Courier New"/>
              </a:rPr>
              <a:t>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XML List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186290"/>
            <a:ext cx="7513803" cy="1399821"/>
          </a:xfrm>
        </p:spPr>
        <p:txBody>
          <a:bodyPr>
            <a:normAutofit/>
          </a:bodyPr>
          <a:lstStyle/>
          <a:p>
            <a:r>
              <a:rPr lang="en-US" dirty="0"/>
              <a:t>Specify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model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delegate</a:t>
            </a:r>
            <a:r>
              <a:rPr lang="en-US" dirty="0"/>
              <a:t> as usual</a:t>
            </a:r>
          </a:p>
          <a:p>
            <a:r>
              <a:rPr lang="en-US" dirty="0"/>
              <a:t>Ensure that the view is positioned and given a size</a:t>
            </a:r>
          </a:p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TitleDelegate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defined in </a:t>
            </a:r>
            <a:r>
              <a:rPr lang="en-US" dirty="0" err="1">
                <a:latin typeface="Courier New"/>
                <a:cs typeface="Courier New"/>
              </a:rPr>
              <a:t>TitleDelegate.qml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Must be defined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Component</a:t>
            </a:r>
            <a:r>
              <a:rPr lang="en-US" dirty="0"/>
              <a:t> type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</a:t>
            </a:r>
            <a:r>
              <a:rPr lang="en-US" sz="1400" dirty="0" err="1">
                <a:latin typeface="Open Sans Light"/>
                <a:cs typeface="Open Sans Light"/>
              </a:rPr>
              <a:t>TitleDelegate.qml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485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Identities </a:t>
            </a:r>
            <a:endParaRPr lang="en-US" noProof="0" dirty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539588" y="1018824"/>
            <a:ext cx="8209301" cy="3680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115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3" y="1159935"/>
            <a:ext cx="2963335" cy="1034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-intro/ex-concepts/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identity.qml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733780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17222"/>
            <a:ext cx="8209301" cy="3651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64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Math</a:t>
            </a:r>
            <a:r>
              <a:rPr lang="en-US" dirty="0" err="1">
                <a:latin typeface="Courier New"/>
                <a:cs typeface="Courier New"/>
              </a:rPr>
              <a:t>.max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childrenRect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clip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"#505060"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border.color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"#8080b0"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radius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8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title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    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link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611510"/>
            <a:ext cx="7513803" cy="849488"/>
          </a:xfrm>
        </p:spPr>
        <p:txBody>
          <a:bodyPr>
            <a:normAutofit/>
          </a:bodyPr>
          <a:lstStyle/>
          <a:p>
            <a:r>
              <a:rPr lang="en-US" dirty="0"/>
              <a:t>Property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parent</a:t>
            </a:r>
            <a:r>
              <a:rPr lang="en-US" dirty="0"/>
              <a:t> refers to the view where it is used</a:t>
            </a:r>
          </a:p>
          <a:p>
            <a:r>
              <a:rPr lang="en-US" dirty="0"/>
              <a:t>Properties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title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link</a:t>
            </a:r>
            <a:r>
              <a:rPr lang="en-US" dirty="0"/>
              <a:t> are properties exported by the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129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Views Revisited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95428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views are based on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Flickable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item</a:t>
            </a:r>
          </a:p>
          <a:p>
            <a:pPr lvl="1"/>
            <a:r>
              <a:rPr lang="en-US" dirty="0"/>
              <a:t>Children will be parented to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</a:t>
            </a:r>
          </a:p>
          <a:p>
            <a:endParaRPr lang="en-US" dirty="0"/>
          </a:p>
          <a:p>
            <a:r>
              <a:rPr lang="en-US" dirty="0"/>
              <a:t>Define the flicking behavior or disable it completely with </a:t>
            </a:r>
            <a:r>
              <a:rPr lang="en-US" dirty="0">
                <a:latin typeface="Courier New"/>
                <a:cs typeface="Courier New"/>
              </a:rPr>
              <a:t>interactive: false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flickDirection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flickDeceleration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horizontalVelocity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verticalVelocity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boundsBehavior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StopAtBounds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DragOverBounds</a:t>
            </a:r>
            <a:r>
              <a:rPr lang="en-US" dirty="0">
                <a:latin typeface="Courier New" pitchFamily="49" charset="0"/>
              </a:rPr>
              <a:t>), </a:t>
            </a:r>
            <a:r>
              <a:rPr lang="en-US" dirty="0" err="1">
                <a:latin typeface="Courier New" pitchFamily="49" charset="0"/>
              </a:rPr>
              <a:t>pixelAligned</a:t>
            </a:r>
            <a:r>
              <a:rPr lang="en-US" dirty="0">
                <a:latin typeface="Courier New" pitchFamily="49" charset="0"/>
              </a:rPr>
              <a:t>, rebound, …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Key navigation of the highlighted item does not wrap around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k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eyNavigationWraps</a:t>
            </a:r>
            <a:r>
              <a:rPr lang="en-US" dirty="0"/>
              <a:t> to true to change this behavior </a:t>
            </a:r>
          </a:p>
          <a:p>
            <a:endParaRPr lang="en-US" dirty="0"/>
          </a:p>
          <a:p>
            <a:r>
              <a:rPr lang="en-US" dirty="0"/>
              <a:t>The highlight can be constrained</a:t>
            </a:r>
          </a:p>
          <a:p>
            <a:pPr lvl="1"/>
            <a:r>
              <a:rPr lang="en-US" dirty="0"/>
              <a:t>Set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Value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ListView.ApplyRange</a:t>
            </a:r>
            <a:r>
              <a:rPr lang="en-US" dirty="0"/>
              <a:t> tries to keep the highlight in a given area </a:t>
            </a:r>
          </a:p>
          <a:p>
            <a:pPr lvl="1"/>
            <a:r>
              <a:rPr lang="en-US" dirty="0"/>
              <a:t>Value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ListView.StrictlyEnforceRange</a:t>
            </a:r>
            <a:r>
              <a:rPr lang="en-US" dirty="0"/>
              <a:t> keeps the highlight stationary, moves the items around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305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.ApplyRange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861735"/>
            <a:ext cx="5716765" cy="1879598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View tries to keep the highlight within range </a:t>
            </a:r>
          </a:p>
          <a:p>
            <a:pPr fontAlgn="auto"/>
            <a:r>
              <a:rPr lang="en-US" dirty="0"/>
              <a:t>Highlight may leave the range to cover end items </a:t>
            </a:r>
          </a:p>
          <a:p>
            <a:pPr fontAlgn="auto"/>
            <a:r>
              <a:rPr lang="en-US" dirty="0"/>
              <a:t>Properties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should</a:t>
            </a:r>
          </a:p>
          <a:p>
            <a:pPr lvl="1"/>
            <a:r>
              <a:rPr lang="en-US" dirty="0"/>
              <a:t>Hold coordinates within the view</a:t>
            </a:r>
          </a:p>
          <a:p>
            <a:pPr lvl="1"/>
            <a:r>
              <a:rPr lang="en-US" dirty="0"/>
              <a:t>Differ by the height/width of an item or more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pic>
        <p:nvPicPr>
          <p:cNvPr id="7" name="Picture 6" descr="list-view-highlight-range-app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8" y="1086554"/>
            <a:ext cx="3141136" cy="1495779"/>
          </a:xfrm>
          <a:prstGeom prst="rect">
            <a:avLst/>
          </a:prstGeom>
        </p:spPr>
      </p:pic>
      <p:pic>
        <p:nvPicPr>
          <p:cNvPr id="12" name="Picture 11" descr="list-view-highlight-range-apply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34" y="2742133"/>
            <a:ext cx="1660534" cy="16605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-presenting-data/ex-models-views/list-view-highlight-range-</a:t>
            </a:r>
            <a:r>
              <a:rPr lang="en-US" sz="1400" dirty="0" err="1">
                <a:latin typeface="Open Sans Light"/>
                <a:cs typeface="Open Sans Light"/>
              </a:rPr>
              <a:t>apply.qml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39596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1676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highlightRangeMode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.StrictlyEnforceRange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762958"/>
            <a:ext cx="5716765" cy="1879598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View always keeps the highlight within range </a:t>
            </a:r>
          </a:p>
          <a:p>
            <a:pPr fontAlgn="auto"/>
            <a:r>
              <a:rPr lang="en-US" dirty="0"/>
              <a:t>View may scroll past its end to keep the highlight in range </a:t>
            </a:r>
          </a:p>
          <a:p>
            <a:pPr fontAlgn="auto"/>
            <a:r>
              <a:rPr lang="en-US" dirty="0"/>
              <a:t>Properties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preferredHighlightBegin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preferredHighlightEnd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should</a:t>
            </a:r>
          </a:p>
          <a:p>
            <a:pPr lvl="1"/>
            <a:r>
              <a:rPr lang="en-US" dirty="0"/>
              <a:t>Hold coordinates within the view</a:t>
            </a:r>
          </a:p>
          <a:p>
            <a:pPr lvl="1"/>
            <a:r>
              <a:rPr lang="en-US" dirty="0"/>
              <a:t>Differ by the height/width of an item or more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pic>
        <p:nvPicPr>
          <p:cNvPr id="4" name="Picture 3" descr="list-view-highlight-range-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8" y="1086553"/>
            <a:ext cx="3141136" cy="1495779"/>
          </a:xfrm>
          <a:prstGeom prst="rect">
            <a:avLst/>
          </a:prstGeom>
        </p:spPr>
      </p:pic>
      <p:pic>
        <p:nvPicPr>
          <p:cNvPr id="12" name="Picture 11" descr="list-view-highlight-range-strict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66" y="2742133"/>
            <a:ext cx="1575867" cy="15758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-presenting-data/ex-models-views/list-view-highlight-range-</a:t>
            </a:r>
            <a:r>
              <a:rPr lang="en-US" sz="1400" dirty="0" err="1">
                <a:latin typeface="Open Sans Light"/>
                <a:cs typeface="Open Sans Light"/>
              </a:rPr>
              <a:t>strict.qml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766518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r>
              <a:rPr lang="en-US" dirty="0"/>
              <a:t>Views create delegates to display data</a:t>
            </a:r>
          </a:p>
          <a:p>
            <a:pPr lvl="1"/>
            <a:r>
              <a:rPr lang="en-US" dirty="0"/>
              <a:t>Delegates are only created when they are needed </a:t>
            </a:r>
          </a:p>
          <a:p>
            <a:pPr lvl="1"/>
            <a:r>
              <a:rPr lang="en-US" dirty="0"/>
              <a:t>Delegates are destroyed when no longer visible</a:t>
            </a:r>
          </a:p>
          <a:p>
            <a:pPr lvl="1"/>
            <a:r>
              <a:rPr lang="en-US" dirty="0"/>
              <a:t>This can impact performance </a:t>
            </a:r>
          </a:p>
          <a:p>
            <a:r>
              <a:rPr lang="en-US" dirty="0"/>
              <a:t>Delegates can be cached to improve performance </a:t>
            </a:r>
          </a:p>
          <a:p>
            <a:pPr lvl="1"/>
            <a:r>
              <a:rPr lang="en-US" dirty="0"/>
              <a:t>Property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cacheBuffer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the maximum number of delegates to keep (calculated as a multiply of the height of the delegate)</a:t>
            </a:r>
          </a:p>
          <a:p>
            <a:pPr lvl="1"/>
            <a:r>
              <a:rPr lang="en-US" dirty="0"/>
              <a:t>Trades memory usage for performance</a:t>
            </a:r>
          </a:p>
          <a:p>
            <a:pPr lvl="1"/>
            <a:r>
              <a:rPr lang="en-US" dirty="0"/>
              <a:t>Useful if it is expensive to create delegates; for example </a:t>
            </a:r>
          </a:p>
          <a:p>
            <a:pPr lvl="2"/>
            <a:r>
              <a:rPr lang="en-US" dirty="0"/>
              <a:t>When obtaining data over a network</a:t>
            </a:r>
          </a:p>
          <a:p>
            <a:pPr lvl="2"/>
            <a:r>
              <a:rPr lang="en-US" dirty="0"/>
              <a:t>When delegates require complex rendering </a:t>
            </a:r>
          </a:p>
          <a:p>
            <a:r>
              <a:rPr lang="en-US" dirty="0"/>
              <a:t>Avoid heavy and complicated delegates</a:t>
            </a:r>
          </a:p>
          <a:p>
            <a:pPr lvl="1"/>
            <a:r>
              <a:rPr lang="en-US" dirty="0"/>
              <a:t>Heavy part of the delegate can be loaded on demand using </a:t>
            </a:r>
            <a:r>
              <a:rPr lang="en-US" dirty="0">
                <a:latin typeface="Courier New"/>
                <a:cs typeface="Courier New"/>
              </a:rPr>
              <a:t>Loader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906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 Quick Controls</a:t>
            </a:r>
          </a:p>
        </p:txBody>
      </p:sp>
    </p:spTree>
    <p:extLst>
      <p:ext uri="{BB962C8B-B14F-4D97-AF65-F5344CB8AC3E}">
        <p14:creationId xmlns:p14="http://schemas.microsoft.com/office/powerpoint/2010/main" val="29725524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Qt Quick Designer</a:t>
            </a:r>
          </a:p>
          <a:p>
            <a:r>
              <a:rPr lang="en-US" dirty="0"/>
              <a:t>Qt Quick Controls</a:t>
            </a:r>
          </a:p>
          <a:p>
            <a:r>
              <a:rPr lang="en-US" dirty="0"/>
              <a:t>Application Window</a:t>
            </a:r>
          </a:p>
          <a:p>
            <a:r>
              <a:rPr lang="en-US" dirty="0"/>
              <a:t>Controls and Views</a:t>
            </a:r>
          </a:p>
          <a:p>
            <a:r>
              <a:rPr lang="en-US" dirty="0"/>
              <a:t>Localization </a:t>
            </a:r>
          </a:p>
          <a:p>
            <a:r>
              <a:rPr lang="en-US" dirty="0"/>
              <a:t>Layouts</a:t>
            </a:r>
          </a:p>
          <a:p>
            <a:r>
              <a:rPr lang="en-US" dirty="0"/>
              <a:t>Styling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686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Qt Quick Designer</a:t>
            </a:r>
          </a:p>
          <a:p>
            <a:pPr lvl="1"/>
            <a:r>
              <a:rPr lang="en-US" dirty="0"/>
              <a:t>UI design and layout</a:t>
            </a:r>
          </a:p>
          <a:p>
            <a:pPr lvl="1"/>
            <a:r>
              <a:rPr lang="en-US" dirty="0"/>
              <a:t>Forms and components </a:t>
            </a:r>
          </a:p>
          <a:p>
            <a:r>
              <a:rPr lang="en-US" dirty="0"/>
              <a:t>Essential controls</a:t>
            </a:r>
          </a:p>
          <a:p>
            <a:pPr lvl="1"/>
            <a:r>
              <a:rPr lang="en-US" dirty="0"/>
              <a:t>Application window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Views</a:t>
            </a:r>
          </a:p>
          <a:p>
            <a:r>
              <a:rPr lang="en-US" dirty="0"/>
              <a:t>Layouts</a:t>
            </a:r>
          </a:p>
          <a:p>
            <a:pPr lvl="1"/>
            <a:r>
              <a:rPr lang="en-US" dirty="0"/>
              <a:t>How to create expandable controls</a:t>
            </a:r>
          </a:p>
          <a:p>
            <a:pPr lvl="1"/>
            <a:r>
              <a:rPr lang="en-US" dirty="0"/>
              <a:t>Differences between anchors, positioners and </a:t>
            </a:r>
            <a:r>
              <a:rPr lang="en-US" dirty="0" err="1"/>
              <a:t>QtQuick</a:t>
            </a:r>
            <a:r>
              <a:rPr lang="en-US" dirty="0"/>
              <a:t> Layouts</a:t>
            </a:r>
          </a:p>
          <a:p>
            <a:r>
              <a:rPr lang="en-US" dirty="0"/>
              <a:t>Styles </a:t>
            </a:r>
          </a:p>
          <a:p>
            <a:pPr lvl="1"/>
            <a:r>
              <a:rPr lang="en-US" dirty="0"/>
              <a:t>Learn how to style controls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923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Designer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24876" cy="3784985"/>
          </a:xfrm>
        </p:spPr>
        <p:txBody>
          <a:bodyPr>
            <a:normAutofit/>
          </a:bodyPr>
          <a:lstStyle/>
          <a:p>
            <a:r>
              <a:rPr lang="en-US" dirty="0"/>
              <a:t>Allows composing UIs from QML types, Qt Quick Controls, and custom types</a:t>
            </a:r>
          </a:p>
          <a:p>
            <a:r>
              <a:rPr lang="en-US" dirty="0"/>
              <a:t>Allows defining UI layout, creating properties and property bindings</a:t>
            </a:r>
          </a:p>
          <a:p>
            <a:r>
              <a:rPr lang="en-US" dirty="0"/>
              <a:t>Clear separation between UI and business logic</a:t>
            </a:r>
          </a:p>
          <a:p>
            <a:pPr lvl="1"/>
            <a:r>
              <a:rPr lang="en-US" dirty="0"/>
              <a:t>UI designed in form files with </a:t>
            </a:r>
            <a:r>
              <a:rPr lang="en-US" dirty="0" err="1">
                <a:latin typeface="Courier New"/>
                <a:cs typeface="Courier New"/>
              </a:rPr>
              <a:t>ui.qml</a:t>
            </a:r>
            <a:r>
              <a:rPr lang="en-US" dirty="0"/>
              <a:t> extension – do not use JavaScript code in forms </a:t>
            </a:r>
          </a:p>
          <a:p>
            <a:pPr lvl="1"/>
            <a:r>
              <a:rPr lang="en-US" dirty="0"/>
              <a:t>Business logic implemented in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cpp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files </a:t>
            </a:r>
          </a:p>
          <a:p>
            <a:endParaRPr lang="en-US" dirty="0"/>
          </a:p>
          <a:p>
            <a:r>
              <a:rPr lang="en-US" dirty="0"/>
              <a:t>Qt Quick Designer creates empty signal handlers in component files for selected signals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9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an Example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84116"/>
            <a:ext cx="8143876" cy="914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item has the identity, </a:t>
            </a:r>
            <a:r>
              <a:rPr lang="en-US" dirty="0">
                <a:latin typeface="Courier New"/>
                <a:cs typeface="Courier New"/>
              </a:rPr>
              <a:t>title</a:t>
            </a:r>
          </a:p>
          <a:p>
            <a:r>
              <a:rPr lang="en-US" dirty="0"/>
              <a:t>Properties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y 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bound to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of title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39588" y="1086556"/>
            <a:ext cx="8209301" cy="2991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pointSize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title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1" y="3150661"/>
            <a:ext cx="2455333" cy="8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111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Separation between the UI and Business Logic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1" y="1044222"/>
            <a:ext cx="2947156" cy="340021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572001"/>
            <a:ext cx="8524876" cy="705556"/>
          </a:xfrm>
        </p:spPr>
        <p:txBody>
          <a:bodyPr>
            <a:normAutofit/>
          </a:bodyPr>
          <a:lstStyle/>
          <a:p>
            <a:r>
              <a:rPr lang="en-US" dirty="0"/>
              <a:t>Drag and drop UI controls and specify their layout </a:t>
            </a:r>
          </a:p>
          <a:p>
            <a:r>
              <a:rPr lang="en-US" dirty="0"/>
              <a:t>Add signal handlers into the component file – not in the form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20" y="1044222"/>
            <a:ext cx="4929805" cy="29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98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Ready-made UI control QML types </a:t>
            </a:r>
          </a:p>
          <a:p>
            <a:r>
              <a:rPr lang="en-US" dirty="0"/>
              <a:t>Two versions</a:t>
            </a:r>
          </a:p>
          <a:p>
            <a:pPr lvl="1"/>
            <a:r>
              <a:rPr lang="en-US" dirty="0"/>
              <a:t>Prefer using Qt Quick Controls 2</a:t>
            </a:r>
          </a:p>
          <a:p>
            <a:pPr lvl="1"/>
            <a:r>
              <a:rPr lang="en-US" dirty="0"/>
              <a:t>Some controls are only available in Qt Quick Controls 1 (</a:t>
            </a:r>
            <a:r>
              <a:rPr lang="en-US" dirty="0" err="1">
                <a:latin typeface="Courier New"/>
                <a:cs typeface="Courier New"/>
              </a:rPr>
              <a:t>TablewView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TreeView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Qt Quick Controls 1 extend existing QML types (</a:t>
            </a: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/>
              <a:t> -&gt; </a:t>
            </a:r>
            <a:r>
              <a:rPr lang="en-US" dirty="0" err="1">
                <a:latin typeface="Courier New"/>
                <a:cs typeface="Courier New"/>
              </a:rPr>
              <a:t>FocusScope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optimal for memory consumption or performance point of view </a:t>
            </a:r>
          </a:p>
          <a:p>
            <a:pPr lvl="1"/>
            <a:r>
              <a:rPr lang="en-US" dirty="0"/>
              <a:t>Button: 15 </a:t>
            </a:r>
            <a:r>
              <a:rPr lang="en-US" dirty="0" err="1">
                <a:latin typeface="Courier New"/>
                <a:cs typeface="Courier New"/>
              </a:rPr>
              <a:t>QQuickItems</a:t>
            </a:r>
            <a:r>
              <a:rPr lang="en-US" dirty="0"/>
              <a:t> (including 4 </a:t>
            </a:r>
            <a:r>
              <a:rPr lang="en-US" dirty="0">
                <a:latin typeface="Courier New"/>
                <a:cs typeface="Courier New"/>
              </a:rPr>
              <a:t>Loaders</a:t>
            </a:r>
            <a:r>
              <a:rPr lang="en-US" dirty="0"/>
              <a:t>), totally 60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Button in Qt Quick Controls 2: 4 </a:t>
            </a:r>
            <a:r>
              <a:rPr lang="en-US" dirty="0" err="1">
                <a:latin typeface="Courier New"/>
                <a:cs typeface="Courier New"/>
              </a:rPr>
              <a:t>QQuickItems</a:t>
            </a:r>
            <a:r>
              <a:rPr lang="en-US" dirty="0"/>
              <a:t>, 7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, 7 times faster to create </a:t>
            </a:r>
          </a:p>
          <a:p>
            <a:r>
              <a:rPr lang="en-US" dirty="0"/>
              <a:t>Biggest differences in event handling and styling </a:t>
            </a:r>
          </a:p>
          <a:p>
            <a:pPr lvl="1"/>
            <a:r>
              <a:rPr lang="en-US" dirty="0"/>
              <a:t>Qt Quick Controls 2 event handling in C++</a:t>
            </a:r>
          </a:p>
          <a:p>
            <a:pPr lvl="1"/>
            <a:r>
              <a:rPr lang="en-US" dirty="0"/>
              <a:t>Qt Quick Controls styled with control-specific style types</a:t>
            </a:r>
          </a:p>
          <a:p>
            <a:pPr lvl="1"/>
            <a:r>
              <a:rPr lang="en-US" dirty="0"/>
              <a:t>Qt Quick Controls 2 styled with application-global, configurable style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981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296276" cy="3784985"/>
          </a:xfrm>
        </p:spPr>
        <p:txBody>
          <a:bodyPr>
            <a:normAutofit/>
          </a:bodyPr>
          <a:lstStyle/>
          <a:p>
            <a:r>
              <a:rPr lang="en-US" dirty="0"/>
              <a:t>More than just UI controls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</a:t>
            </a:r>
          </a:p>
          <a:p>
            <a:r>
              <a:rPr lang="en-US" dirty="0"/>
              <a:t>Views</a:t>
            </a:r>
          </a:p>
          <a:p>
            <a:pPr lvl="1"/>
            <a:r>
              <a:rPr lang="en-US" dirty="0"/>
              <a:t>Ready-made layout and/or navigation</a:t>
            </a:r>
          </a:p>
          <a:p>
            <a:pPr lvl="1"/>
            <a:r>
              <a:rPr lang="en-US" dirty="0"/>
              <a:t>Scroll, stack, and swipe views</a:t>
            </a:r>
          </a:p>
          <a:p>
            <a:pPr lvl="1"/>
            <a:r>
              <a:rPr lang="en-US" dirty="0"/>
              <a:t>Split, tab, and table views only in Qt Quick Controls 1</a:t>
            </a:r>
          </a:p>
          <a:p>
            <a:r>
              <a:rPr lang="en-US" dirty="0"/>
              <a:t>Layouts</a:t>
            </a:r>
          </a:p>
          <a:p>
            <a:pPr lvl="1"/>
            <a:r>
              <a:rPr lang="en-US" dirty="0"/>
              <a:t>Can dynamically shrink/expand items in the layout </a:t>
            </a:r>
          </a:p>
          <a:p>
            <a:r>
              <a:rPr lang="en-US" dirty="0"/>
              <a:t>Controls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Button,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BusyIndicator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Drawer, Page, Pane,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ScrollBar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Slider,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SpinBox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Tumbler,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RangeSlider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DelayButton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46" y="1370838"/>
            <a:ext cx="3371176" cy="26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89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Application Window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39957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8567210" cy="3785361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Window</a:t>
            </a:r>
            <a:r>
              <a:rPr lang="en-US" dirty="0"/>
              <a:t> QML type instantiates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C++ class</a:t>
            </a:r>
          </a:p>
          <a:p>
            <a:pPr lvl="1"/>
            <a:r>
              <a:rPr lang="en-US" dirty="0"/>
              <a:t>Basic window management: geometry, visibility, window flags, background color </a:t>
            </a:r>
          </a:p>
          <a:p>
            <a:pPr lvl="1"/>
            <a:r>
              <a:rPr lang="en-US" dirty="0"/>
              <a:t>Syncs with scene graph to render items on the scene </a:t>
            </a:r>
          </a:p>
          <a:p>
            <a:r>
              <a:rPr lang="en-US" dirty="0"/>
              <a:t>Multiple screen support</a:t>
            </a:r>
          </a:p>
          <a:p>
            <a:pPr lvl="1"/>
            <a:r>
              <a:rPr lang="en-US" dirty="0"/>
              <a:t>Qt supports multiple screens </a:t>
            </a:r>
          </a:p>
          <a:p>
            <a:pPr lvl="1"/>
            <a:r>
              <a:rPr lang="en-US" dirty="0"/>
              <a:t>Easy to define  with which screen the window is associated with – use property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</a:p>
          <a:p>
            <a:pPr lvl="1"/>
            <a:r>
              <a:rPr lang="en-US" dirty="0"/>
              <a:t>Useful </a:t>
            </a:r>
            <a:r>
              <a:rPr lang="en-US" dirty="0">
                <a:latin typeface="Courier New"/>
                <a:cs typeface="Courier New"/>
              </a:rPr>
              <a:t>Screen</a:t>
            </a:r>
            <a:r>
              <a:rPr lang="en-US" dirty="0"/>
              <a:t> properties: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screen orientation, screen physical dimensions and pixels, pixel density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ApplicationWindow</a:t>
            </a:r>
            <a:r>
              <a:rPr lang="en-US" dirty="0">
                <a:cs typeface="Courier New" panose="02070309020205020404" pitchFamily="49" charset="0"/>
              </a:rPr>
              <a:t> extends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</a:p>
          <a:p>
            <a:pPr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6088" y="3500586"/>
            <a:ext cx="8279246" cy="774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orientation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Screen</a:t>
            </a:r>
            <a:r>
              <a:rPr lang="en-US" dirty="0" err="1"/>
              <a:t>.orientation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800000"/>
                </a:solidFill>
              </a:rPr>
              <a:t>Screen.orientationUpdateMask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.PortraitOrientation</a:t>
            </a:r>
            <a:r>
              <a:rPr lang="en-US" dirty="0">
                <a:solidFill>
                  <a:srgbClr val="00008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000080"/>
                </a:solidFill>
              </a:rPr>
              <a:t>// The default mask value is 0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950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 and footer items</a:t>
            </a:r>
          </a:p>
          <a:p>
            <a:r>
              <a:rPr lang="en-US" dirty="0" err="1"/>
              <a:t>Menubar</a:t>
            </a:r>
            <a:endParaRPr lang="en-US" dirty="0"/>
          </a:p>
          <a:p>
            <a:pPr lvl="1"/>
            <a:r>
              <a:rPr lang="en-US" dirty="0"/>
              <a:t>With menus, sub-menus, separators, and actions 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Window children</a:t>
            </a:r>
          </a:p>
          <a:p>
            <a:pPr lvl="1"/>
            <a:r>
              <a:rPr lang="en-US" dirty="0"/>
              <a:t>For example, a view, a container, a control, an item</a:t>
            </a:r>
          </a:p>
          <a:p>
            <a:r>
              <a:rPr lang="en-US" dirty="0"/>
              <a:t>Background </a:t>
            </a:r>
          </a:p>
          <a:p>
            <a:pPr lvl="1"/>
            <a:r>
              <a:rPr lang="en-US" dirty="0"/>
              <a:t>Any item</a:t>
            </a:r>
          </a:p>
          <a:p>
            <a:r>
              <a:rPr lang="en-US" dirty="0"/>
              <a:t>Overlay </a:t>
            </a:r>
          </a:p>
          <a:p>
            <a:pPr lvl="1"/>
            <a:r>
              <a:rPr lang="en-US" dirty="0"/>
              <a:t>Modal or non-modal popup</a:t>
            </a:r>
          </a:p>
          <a:p>
            <a:pPr lvl="1"/>
            <a:r>
              <a:rPr lang="en-US" dirty="0"/>
              <a:t>Modal popup dims the window </a:t>
            </a:r>
          </a:p>
          <a:p>
            <a:r>
              <a:rPr lang="en-US" dirty="0"/>
              <a:t>Window-specific palette</a:t>
            </a:r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2345F-7373-D941-A76F-948DE3F9F09E}"/>
              </a:ext>
            </a:extLst>
          </p:cNvPr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-controls/ex-application-</a:t>
            </a:r>
            <a:r>
              <a:rPr lang="en-US" sz="1400" dirty="0" err="1">
                <a:latin typeface="Open Sans Light"/>
                <a:cs typeface="Open Sans Light"/>
              </a:rPr>
              <a:t>window.qml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2F299-0756-A846-8EB8-AE020C3C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46" y="1192563"/>
            <a:ext cx="4585954" cy="34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399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 Window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-controls/ex-application-window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8452" y="1370838"/>
            <a:ext cx="7906992" cy="3793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ApplicationWindow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visible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true;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640;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480; </a:t>
            </a:r>
            <a:r>
              <a:rPr lang="en-US" dirty="0">
                <a:solidFill>
                  <a:srgbClr val="800000"/>
                </a:solidFill>
              </a:rPr>
              <a:t>title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"Hello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World"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00"/>
                </a:solidFill>
              </a:rPr>
              <a:t>header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horizontalAlignment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.AlignHCenter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"This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header"</a:t>
            </a:r>
            <a:r>
              <a:rPr lang="en-US" dirty="0"/>
              <a:t>)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footer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TabBar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</a:t>
            </a:r>
            <a:r>
              <a:rPr lang="en-US" dirty="0" err="1">
                <a:solidFill>
                  <a:srgbClr val="800080"/>
                </a:solidFill>
              </a:rPr>
              <a:t>TabButton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"Open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1"</a:t>
            </a:r>
            <a:r>
              <a:rPr lang="en-US" dirty="0"/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onClicked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popup</a:t>
            </a:r>
            <a:r>
              <a:rPr lang="en-US" dirty="0" err="1"/>
              <a:t>.open</a:t>
            </a:r>
            <a:r>
              <a:rPr lang="en-US" dirty="0"/>
              <a:t>();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Popup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popup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height</a:t>
            </a:r>
            <a:r>
              <a:rPr lang="en-US" dirty="0"/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    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modal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"Text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popup"</a:t>
            </a:r>
            <a:r>
              <a:rPr lang="en-US" dirty="0"/>
              <a:t>)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71771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Controls and Views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527719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03" y="155223"/>
            <a:ext cx="6563308" cy="5053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Controls and Views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1708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Controls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4651368" cy="334486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ourier New" panose="02070309020205020404" pitchFamily="49" charset="0"/>
              </a:rPr>
              <a:t>Extend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Control</a:t>
            </a:r>
          </a:p>
          <a:p>
            <a:r>
              <a:rPr lang="en-US" dirty="0">
                <a:cs typeface="Courier New" panose="02070309020205020404" pitchFamily="49" charset="0"/>
              </a:rPr>
              <a:t>Generic content – property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contentItem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Event handling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Interactive controls do not pass mouse click and touch events to the item below them</a:t>
            </a:r>
          </a:p>
          <a:p>
            <a:r>
              <a:rPr lang="en-US" dirty="0">
                <a:cs typeface="Courier New" panose="02070309020205020404" pitchFamily="49" charset="0"/>
              </a:rPr>
              <a:t>Locale aware </a:t>
            </a:r>
          </a:p>
          <a:p>
            <a:r>
              <a:rPr lang="en-US" dirty="0">
                <a:cs typeface="Courier New" panose="02070309020205020404" pitchFamily="49" charset="0"/>
              </a:rPr>
              <a:t>Background</a:t>
            </a:r>
          </a:p>
          <a:p>
            <a:r>
              <a:rPr lang="en-US" dirty="0">
                <a:cs typeface="Courier New" panose="02070309020205020404" pitchFamily="49" charset="0"/>
              </a:rPr>
              <a:t>Layout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Control’s implicit size is the background’s implicit size by default</a:t>
            </a:r>
          </a:p>
          <a:p>
            <a:r>
              <a:rPr lang="en-US" dirty="0">
                <a:cs typeface="Courier New" panose="02070309020205020404" pitchFamily="49" charset="0"/>
              </a:rPr>
              <a:t>Palette</a:t>
            </a:r>
          </a:p>
          <a:p>
            <a:r>
              <a:rPr lang="en-US" dirty="0"/>
              <a:t>Focus</a:t>
            </a:r>
          </a:p>
          <a:p>
            <a:pPr lvl="1"/>
            <a:r>
              <a:rPr lang="en-US" dirty="0"/>
              <a:t>Any item may request to get active focus (property </a:t>
            </a:r>
            <a:r>
              <a:rPr lang="en-US" dirty="0">
                <a:latin typeface="Courier New"/>
                <a:cs typeface="Courier New"/>
              </a:rPr>
              <a:t>focus</a:t>
            </a:r>
            <a:r>
              <a:rPr lang="en-US" dirty="0"/>
              <a:t>)</a:t>
            </a:r>
          </a:p>
          <a:p>
            <a:pPr marL="0" indent="0">
              <a:buFont typeface="Arial"/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1DDA92-B789-C748-839D-91EFC628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71" y="1184822"/>
            <a:ext cx="4621329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Types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4220894" cy="396326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Property values can have different types: </a:t>
            </a:r>
          </a:p>
          <a:p>
            <a:r>
              <a:rPr lang="en-US" dirty="0"/>
              <a:t>Numbers (</a:t>
            </a:r>
            <a:r>
              <a:rPr lang="en-US" dirty="0" err="1"/>
              <a:t>int</a:t>
            </a:r>
            <a:r>
              <a:rPr lang="en-US" dirty="0"/>
              <a:t> and real): 400 and 1.5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Boolean values: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32893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Strings: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“</a:t>
            </a:r>
            <a:r>
              <a:rPr lang="en-US" dirty="0" err="1">
                <a:solidFill>
                  <a:srgbClr val="328930"/>
                </a:solidFill>
                <a:latin typeface="Courier New"/>
                <a:cs typeface="Courier New"/>
              </a:rPr>
              <a:t>HelloQt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” </a:t>
            </a:r>
          </a:p>
          <a:p>
            <a:r>
              <a:rPr lang="en-US" dirty="0"/>
              <a:t>Constants: </a:t>
            </a:r>
            <a:r>
              <a:rPr lang="en-US" dirty="0" err="1">
                <a:solidFill>
                  <a:srgbClr val="328930"/>
                </a:solidFill>
                <a:latin typeface="Courier New"/>
                <a:cs typeface="Courier New"/>
              </a:rPr>
              <a:t>AlignLeft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3701" y="1192564"/>
            <a:ext cx="4220894" cy="3963260"/>
          </a:xfrm>
        </p:spPr>
        <p:txBody>
          <a:bodyPr>
            <a:normAutofit/>
          </a:bodyPr>
          <a:lstStyle/>
          <a:p>
            <a:r>
              <a:rPr lang="en-US" dirty="0"/>
              <a:t>Lists:[...] </a:t>
            </a:r>
          </a:p>
          <a:p>
            <a:pPr lvl="1"/>
            <a:r>
              <a:rPr lang="en-US" dirty="0"/>
              <a:t>One item lists do not need brackets</a:t>
            </a:r>
          </a:p>
          <a:p>
            <a:r>
              <a:rPr lang="en-US" dirty="0"/>
              <a:t>Scripts: </a:t>
            </a:r>
          </a:p>
          <a:p>
            <a:pPr lvl="1"/>
            <a:r>
              <a:rPr lang="en-US" dirty="0"/>
              <a:t>Included directly in property definitions </a:t>
            </a:r>
          </a:p>
          <a:p>
            <a:r>
              <a:rPr lang="en-US" dirty="0"/>
              <a:t>Other types:</a:t>
            </a:r>
          </a:p>
          <a:p>
            <a:pPr lvl="1"/>
            <a:r>
              <a:rPr lang="en-US" dirty="0"/>
              <a:t>colors, dates, </a:t>
            </a:r>
            <a:r>
              <a:rPr lang="en-US" dirty="0" err="1"/>
              <a:t>rects</a:t>
            </a:r>
            <a:r>
              <a:rPr lang="en-US" dirty="0"/>
              <a:t>, sizes, 3Dvectors,... </a:t>
            </a:r>
          </a:p>
          <a:p>
            <a:pPr lvl="1"/>
            <a:r>
              <a:rPr lang="en-US" dirty="0"/>
              <a:t>Usually created using constructors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QML </a:t>
            </a:r>
            <a:r>
              <a:rPr lang="fi-FI" sz="1400" dirty="0" err="1">
                <a:latin typeface="Open Sans Light"/>
                <a:cs typeface="Open Sans Light"/>
                <a:hlinkClick r:id="rId2"/>
              </a:rPr>
              <a:t>types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193045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Palette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4651368" cy="334486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ourier New" panose="02070309020205020404" pitchFamily="49" charset="0"/>
              </a:rPr>
              <a:t>Basic QML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</a:p>
          <a:p>
            <a:r>
              <a:rPr lang="en-US" dirty="0">
                <a:cs typeface="Courier New" panose="02070309020205020404" pitchFamily="49" charset="0"/>
              </a:rPr>
              <a:t>Defines color of various roles </a:t>
            </a:r>
          </a:p>
          <a:p>
            <a:r>
              <a:rPr lang="en-US" dirty="0">
                <a:cs typeface="Courier New" panose="02070309020205020404" pitchFamily="49" charset="0"/>
              </a:rPr>
              <a:t>Application wide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Maintained by the application window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Can be set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QGuiApplication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Propagated to all window children</a:t>
            </a:r>
          </a:p>
          <a:p>
            <a:r>
              <a:rPr lang="en-US" dirty="0">
                <a:cs typeface="Courier New" panose="02070309020205020404" pitchFamily="49" charset="0"/>
              </a:rPr>
              <a:t>Can be customized in controls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All control children will use the customized palette</a:t>
            </a:r>
          </a:p>
          <a:p>
            <a:r>
              <a:rPr lang="en-US" dirty="0">
                <a:cs typeface="Courier New" panose="02070309020205020404" pitchFamily="49" charset="0"/>
              </a:rPr>
              <a:t>Some color properties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palette.base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palette.brightText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palette.text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408481-3047-7A43-878F-9CE89128CF70}"/>
              </a:ext>
            </a:extLst>
          </p:cNvPr>
          <p:cNvSpPr txBox="1">
            <a:spLocks/>
          </p:cNvSpPr>
          <p:nvPr/>
        </p:nvSpPr>
        <p:spPr>
          <a:xfrm>
            <a:off x="3324916" y="3555832"/>
            <a:ext cx="5578772" cy="1512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sz="1200" dirty="0" err="1">
                <a:solidFill>
                  <a:srgbClr val="800080"/>
                </a:solidFill>
              </a:rPr>
              <a:t>ApplicationWindow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800000"/>
                </a:solidFill>
              </a:rPr>
              <a:t>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window</a:t>
            </a:r>
            <a:r>
              <a:rPr lang="fi-FI" sz="1200" dirty="0"/>
              <a:t> </a:t>
            </a:r>
            <a:r>
              <a:rPr lang="fi-FI" sz="1200" dirty="0" err="1">
                <a:solidFill>
                  <a:srgbClr val="800000"/>
                </a:solidFill>
              </a:rPr>
              <a:t>visible</a:t>
            </a:r>
            <a:endParaRPr lang="fi-FI" sz="1200" dirty="0">
              <a:solidFill>
                <a:srgbClr val="800000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>
                <a:solidFill>
                  <a:srgbClr val="008000"/>
                </a:solidFill>
              </a:rPr>
              <a:t>//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All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child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controls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will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have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blue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foreground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8000"/>
                </a:solidFill>
              </a:rPr>
              <a:t>text</a:t>
            </a:r>
            <a:r>
              <a:rPr lang="fi-FI" sz="1200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fi-FI" sz="1200" dirty="0"/>
              <a:t>    </a:t>
            </a:r>
            <a:r>
              <a:rPr lang="fi-FI" sz="1200" dirty="0" err="1"/>
              <a:t>palette</a:t>
            </a:r>
            <a:r>
              <a:rPr lang="fi-FI" sz="1200" dirty="0" err="1">
                <a:solidFill>
                  <a:srgbClr val="800000"/>
                </a:solidFill>
              </a:rPr>
              <a:t>.text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blue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159603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Localization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ourier New" pitchFamily="49" charset="0"/>
              </a:rPr>
              <a:t>Unicode support for strings </a:t>
            </a:r>
            <a:endParaRPr lang="en-US" dirty="0"/>
          </a:p>
          <a:p>
            <a:r>
              <a:rPr lang="en-US" dirty="0"/>
              <a:t>On-screen user visible texts</a:t>
            </a:r>
          </a:p>
          <a:p>
            <a:pPr lvl="1"/>
            <a:r>
              <a:rPr lang="en-US" dirty="0"/>
              <a:t>Can be marked localizable  </a:t>
            </a:r>
          </a:p>
          <a:p>
            <a:pPr lvl="1"/>
            <a:r>
              <a:rPr lang="nn-NO" dirty="0"/>
              <a:t>Plural handling (1 file </a:t>
            </a:r>
            <a:r>
              <a:rPr lang="nn-NO" dirty="0" err="1"/>
              <a:t>vs</a:t>
            </a:r>
            <a:r>
              <a:rPr lang="nn-NO" dirty="0"/>
              <a:t> 2 files)</a:t>
            </a:r>
            <a:endParaRPr lang="en-US" dirty="0"/>
          </a:p>
          <a:p>
            <a:r>
              <a:rPr lang="en-US" dirty="0"/>
              <a:t>Retranslation support</a:t>
            </a:r>
          </a:p>
          <a:p>
            <a:pPr lvl="1"/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QQmlEngine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retranslate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Locale awareness </a:t>
            </a:r>
          </a:p>
          <a:p>
            <a:pPr lvl="1"/>
            <a:r>
              <a:rPr lang="en-US" dirty="0"/>
              <a:t>Number and date formats</a:t>
            </a:r>
          </a:p>
          <a:p>
            <a:pPr lvl="1"/>
            <a:r>
              <a:rPr lang="en-US" dirty="0"/>
              <a:t>Locale-based resources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icon_de_DE.png</a:t>
            </a:r>
            <a:r>
              <a:rPr lang="en-US" dirty="0"/>
              <a:t>)</a:t>
            </a:r>
          </a:p>
          <a:p>
            <a:r>
              <a:rPr lang="en-US" dirty="0"/>
              <a:t>Translation tool - Qt Linguist </a:t>
            </a:r>
          </a:p>
          <a:p>
            <a:r>
              <a:rPr lang="en-US" dirty="0"/>
              <a:t>LTR and RTL text, positioners, list and grid views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52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Localized Strings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lupdate</a:t>
            </a:r>
            <a:r>
              <a:rPr lang="en-US" b="1" dirty="0"/>
              <a:t> </a:t>
            </a:r>
            <a:r>
              <a:rPr lang="en-US" dirty="0"/>
              <a:t>- scans C++ and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/>
              <a:t> files for strings and creates or updates the translation script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latin typeface="Courier New"/>
                <a:cs typeface="Courier New"/>
              </a:rPr>
              <a:t>SOURCES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FORMS</a:t>
            </a:r>
            <a:r>
              <a:rPr lang="en-US" dirty="0"/>
              <a:t> in </a:t>
            </a:r>
            <a:r>
              <a:rPr lang="en-US" dirty="0">
                <a:latin typeface="Courier New"/>
                <a:cs typeface="Courier New"/>
              </a:rPr>
              <a:t>.pro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Must add QML files into </a:t>
            </a:r>
            <a:r>
              <a:rPr lang="en-US" dirty="0">
                <a:latin typeface="Courier New"/>
                <a:cs typeface="Courier New"/>
              </a:rPr>
              <a:t>SOURCES </a:t>
            </a:r>
          </a:p>
          <a:p>
            <a:pPr marL="109728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lupdate_only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pPr marL="1097280" lvl="2" indent="0">
              <a:buNone/>
            </a:pPr>
            <a:r>
              <a:rPr lang="en-US" dirty="0">
                <a:latin typeface="Courier New"/>
                <a:cs typeface="Courier New"/>
              </a:rPr>
              <a:t>    SOURCES += *.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 }</a:t>
            </a:r>
          </a:p>
          <a:p>
            <a:endParaRPr lang="en-US" b="1" dirty="0"/>
          </a:p>
          <a:p>
            <a:r>
              <a:rPr lang="en-US" b="1" dirty="0"/>
              <a:t>linguist </a:t>
            </a:r>
            <a:r>
              <a:rPr lang="en-US" dirty="0"/>
              <a:t>– graphical tool to localize strings</a:t>
            </a:r>
          </a:p>
          <a:p>
            <a:endParaRPr lang="en-US" dirty="0"/>
          </a:p>
          <a:p>
            <a:r>
              <a:rPr lang="en-US" b="1" dirty="0" err="1"/>
              <a:t>lrelease</a:t>
            </a:r>
            <a:r>
              <a:rPr lang="en-US" b="1" dirty="0"/>
              <a:t> </a:t>
            </a:r>
            <a:r>
              <a:rPr lang="en-US" dirty="0"/>
              <a:t>- reads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files and creates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qm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binary files</a:t>
            </a:r>
          </a:p>
          <a:p>
            <a:endParaRPr lang="en-US" dirty="0"/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QTranslator</a:t>
            </a:r>
            <a:r>
              <a:rPr lang="en-US" dirty="0"/>
              <a:t> – allows adding any number of translations</a:t>
            </a:r>
          </a:p>
          <a:p>
            <a:pPr lvl="1"/>
            <a:r>
              <a:rPr lang="en-US" dirty="0"/>
              <a:t>Call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retranslate() </a:t>
            </a:r>
            <a:r>
              <a:rPr lang="en-US" dirty="0"/>
              <a:t>after a new language has been added – refreshes ALL bindings </a:t>
            </a:r>
          </a:p>
        </p:txBody>
      </p:sp>
    </p:spTree>
    <p:extLst>
      <p:ext uri="{BB962C8B-B14F-4D97-AF65-F5344CB8AC3E}">
        <p14:creationId xmlns:p14="http://schemas.microsoft.com/office/powerpoint/2010/main" val="100464084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Localization in QML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Strings are localized with translation functions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string </a:t>
            </a:r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(string </a:t>
            </a:r>
            <a:r>
              <a:rPr lang="en-US" dirty="0" err="1">
                <a:latin typeface="Courier New"/>
                <a:cs typeface="Courier New"/>
              </a:rPr>
              <a:t>sourceTest</a:t>
            </a:r>
            <a:r>
              <a:rPr lang="en-US" dirty="0">
                <a:latin typeface="Courier New"/>
                <a:cs typeface="Courier New"/>
              </a:rPr>
              <a:t>, string disambiguation,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string </a:t>
            </a:r>
            <a:r>
              <a:rPr lang="en-US" dirty="0" err="1">
                <a:latin typeface="Courier New"/>
                <a:cs typeface="Courier New"/>
              </a:rPr>
              <a:t>qsTranslate</a:t>
            </a:r>
            <a:r>
              <a:rPr lang="en-US" dirty="0">
                <a:latin typeface="Courier New"/>
                <a:cs typeface="Courier New"/>
              </a:rPr>
              <a:t>(string context, string </a:t>
            </a:r>
            <a:r>
              <a:rPr lang="en-US" dirty="0" err="1">
                <a:latin typeface="Courier New"/>
                <a:cs typeface="Courier New"/>
              </a:rPr>
              <a:t>sourceTest</a:t>
            </a:r>
            <a:r>
              <a:rPr lang="en-US" dirty="0">
                <a:latin typeface="Courier New"/>
                <a:cs typeface="Courier New"/>
              </a:rPr>
              <a:t>, string disambiguation,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string </a:t>
            </a:r>
            <a:r>
              <a:rPr lang="en-US" dirty="0" err="1">
                <a:latin typeface="Courier New"/>
                <a:cs typeface="Courier New"/>
              </a:rPr>
              <a:t>qsTrId</a:t>
            </a:r>
            <a:r>
              <a:rPr lang="en-US" dirty="0">
                <a:latin typeface="Courier New"/>
                <a:cs typeface="Courier New"/>
              </a:rPr>
              <a:t>(string id)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//% “I’m a template %n”    // Possible to define templates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property string </a:t>
            </a:r>
            <a:r>
              <a:rPr lang="en-US" dirty="0" err="1">
                <a:latin typeface="Courier New"/>
                <a:cs typeface="Courier New"/>
              </a:rPr>
              <a:t>localizedText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qsTrId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someId</a:t>
            </a:r>
            <a:r>
              <a:rPr lang="en-US" dirty="0">
                <a:latin typeface="Courier New"/>
                <a:cs typeface="Courier New"/>
              </a:rPr>
              <a:t>”, 7);</a:t>
            </a:r>
          </a:p>
          <a:p>
            <a:pPr lvl="2"/>
            <a:r>
              <a:rPr lang="en-US" dirty="0"/>
              <a:t>String ids require </a:t>
            </a:r>
            <a:r>
              <a:rPr lang="en-US" dirty="0" err="1">
                <a:latin typeface="Courier New"/>
                <a:cs typeface="Courier New"/>
              </a:rPr>
              <a:t>lrelease</a:t>
            </a:r>
            <a:r>
              <a:rPr lang="en-US" dirty="0">
                <a:latin typeface="Courier New"/>
                <a:cs typeface="Courier New"/>
              </a:rPr>
              <a:t> –</a:t>
            </a:r>
            <a:r>
              <a:rPr lang="en-US" dirty="0" err="1">
                <a:latin typeface="Courier New"/>
                <a:cs typeface="Courier New"/>
              </a:rPr>
              <a:t>idbased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option</a:t>
            </a:r>
          </a:p>
          <a:p>
            <a:pPr lvl="1"/>
            <a:r>
              <a:rPr lang="en-US" dirty="0"/>
              <a:t>Note! Functions do not work in .</a:t>
            </a:r>
            <a:r>
              <a:rPr lang="en-US" dirty="0" err="1"/>
              <a:t>js</a:t>
            </a:r>
            <a:r>
              <a:rPr lang="en-US" dirty="0"/>
              <a:t> files </a:t>
            </a:r>
          </a:p>
          <a:p>
            <a:r>
              <a:rPr lang="en-US" dirty="0"/>
              <a:t>Context and comments may be used to help the translator </a:t>
            </a:r>
          </a:p>
          <a:p>
            <a:pPr lvl="1"/>
            <a:r>
              <a:rPr lang="en-US" dirty="0"/>
              <a:t>// : Comment</a:t>
            </a:r>
          </a:p>
          <a:p>
            <a:pPr lvl="1"/>
            <a:r>
              <a:rPr lang="en-US" dirty="0"/>
              <a:t>//~Context The text is used in 3D graphics programming</a:t>
            </a:r>
          </a:p>
          <a:p>
            <a:r>
              <a:rPr lang="en-US" dirty="0"/>
              <a:t>If the same text must be used in different ways, disambiguation can be used </a:t>
            </a:r>
          </a:p>
          <a:p>
            <a:pPr lvl="1"/>
            <a:r>
              <a:rPr lang="en-US" dirty="0"/>
              <a:t>Otherwise, the same single translation used everywhere, where the same </a:t>
            </a:r>
            <a:r>
              <a:rPr lang="en-US" dirty="0" err="1">
                <a:latin typeface="Courier New"/>
                <a:cs typeface="Courier New"/>
              </a:rPr>
              <a:t>sourceText</a:t>
            </a:r>
            <a:r>
              <a:rPr lang="en-US" dirty="0"/>
              <a:t> used</a:t>
            </a:r>
          </a:p>
        </p:txBody>
      </p:sp>
    </p:spTree>
    <p:extLst>
      <p:ext uri="{BB962C8B-B14F-4D97-AF65-F5344CB8AC3E}">
        <p14:creationId xmlns:p14="http://schemas.microsoft.com/office/powerpoint/2010/main" val="21561193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Localization in QML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localize string arrays, use </a:t>
            </a:r>
            <a:r>
              <a:rPr lang="en-US" sz="1920" dirty="0">
                <a:latin typeface="Courier New"/>
                <a:cs typeface="Courier New"/>
              </a:rPr>
              <a:t>QT_TR_NOOP(), QT_TRANSLATE_NOOP() </a:t>
            </a:r>
            <a:r>
              <a:rPr lang="en-US" dirty="0"/>
              <a:t>or </a:t>
            </a:r>
            <a:r>
              <a:rPr lang="en-US" sz="2040" dirty="0">
                <a:latin typeface="Courier New"/>
                <a:cs typeface="Courier New"/>
              </a:rPr>
              <a:t>QT_TRID_NOOP()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They Identify a string, requiring translation, but uses </a:t>
            </a:r>
            <a:r>
              <a:rPr lang="en-US" dirty="0" err="1">
                <a:latin typeface="Courier New"/>
                <a:cs typeface="Courier New"/>
              </a:rPr>
              <a:t>qs</a:t>
            </a:r>
            <a:r>
              <a:rPr lang="en-US" dirty="0">
                <a:latin typeface="Courier New"/>
                <a:cs typeface="Courier New"/>
              </a:rPr>
              <a:t>*()</a:t>
            </a:r>
            <a:r>
              <a:rPr lang="en-US" dirty="0"/>
              <a:t> functions to do the actual translation</a:t>
            </a:r>
          </a:p>
          <a:p>
            <a:pPr lvl="1"/>
            <a:r>
              <a:rPr lang="en-US" dirty="0"/>
              <a:t>All the strings can be managed in one place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stringArray</a:t>
            </a:r>
            <a:r>
              <a:rPr lang="en-US" dirty="0">
                <a:latin typeface="Courier New"/>
                <a:cs typeface="Courier New"/>
              </a:rPr>
              <a:t>[] = [ QT_TR_NOOP(“hello”), QT_TR_NOOP(“world”) ]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Text { text: </a:t>
            </a:r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stringArray</a:t>
            </a:r>
            <a:r>
              <a:rPr lang="en-US" dirty="0">
                <a:latin typeface="Courier New"/>
                <a:cs typeface="Courier New"/>
              </a:rPr>
              <a:t>(0)) }</a:t>
            </a:r>
            <a:endParaRPr lang="en-US" dirty="0"/>
          </a:p>
          <a:p>
            <a:r>
              <a:rPr lang="en-US" dirty="0"/>
              <a:t>Translation functions look for translations from all installed translation modules, starting from the last one installed</a:t>
            </a:r>
          </a:p>
          <a:p>
            <a:pPr lvl="1"/>
            <a:r>
              <a:rPr lang="en-US" dirty="0"/>
              <a:t>The first translation found (if any), will be returned </a:t>
            </a:r>
          </a:p>
          <a:p>
            <a:pPr lvl="1"/>
            <a:r>
              <a:rPr lang="en-US" dirty="0"/>
              <a:t>Otherwise, the </a:t>
            </a:r>
            <a:r>
              <a:rPr lang="en-US" dirty="0" err="1">
                <a:latin typeface="Courier New"/>
                <a:cs typeface="Courier New"/>
              </a:rPr>
              <a:t>sourceText</a:t>
            </a:r>
            <a:r>
              <a:rPr lang="en-US" dirty="0"/>
              <a:t> is returned </a:t>
            </a:r>
          </a:p>
          <a:p>
            <a:r>
              <a:rPr lang="en-US" sz="1920" dirty="0" err="1">
                <a:latin typeface="Courier New"/>
                <a:cs typeface="Courier New"/>
              </a:rPr>
              <a:t>QQmlApplicationEngine</a:t>
            </a:r>
            <a:r>
              <a:rPr lang="en-US" dirty="0"/>
              <a:t> tries to find and install a system default translation automatically</a:t>
            </a:r>
          </a:p>
          <a:p>
            <a:pPr lvl="1"/>
            <a:r>
              <a:rPr lang="en-US" dirty="0"/>
              <a:t>If provided in 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/>
              <a:t> folder adjacent to </a:t>
            </a:r>
            <a:r>
              <a:rPr lang="en-US" dirty="0" err="1">
                <a:latin typeface="Courier New"/>
                <a:cs typeface="Courier New"/>
              </a:rPr>
              <a:t>main.qml</a:t>
            </a:r>
            <a:r>
              <a:rPr lang="en-US" dirty="0"/>
              <a:t> file and named as </a:t>
            </a:r>
            <a:r>
              <a:rPr lang="en-US" dirty="0" err="1">
                <a:latin typeface="Courier New"/>
                <a:cs typeface="Courier New"/>
              </a:rPr>
              <a:t>qml_language_country.qm</a:t>
            </a:r>
            <a:r>
              <a:rPr lang="en-US" dirty="0"/>
              <a:t> (e.g., </a:t>
            </a:r>
            <a:r>
              <a:rPr lang="en-US" dirty="0" err="1">
                <a:latin typeface="Courier New"/>
                <a:cs typeface="Courier New"/>
              </a:rPr>
              <a:t>qml_fi_FI.qm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659186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LTR and RTL Support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/>
              <a:t>, and </a:t>
            </a:r>
            <a:r>
              <a:rPr lang="en-US" dirty="0">
                <a:latin typeface="Courier New"/>
                <a:cs typeface="Courier New"/>
              </a:rPr>
              <a:t>TextEdit</a:t>
            </a:r>
            <a:r>
              <a:rPr lang="en-US" dirty="0"/>
              <a:t> automatically align the text according to </a:t>
            </a:r>
            <a:r>
              <a:rPr lang="en-US" dirty="0" err="1">
                <a:latin typeface="Courier New"/>
                <a:cs typeface="Courier New"/>
              </a:rPr>
              <a:t>QInputMethod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inputDirection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which uses the system locale </a:t>
            </a:r>
          </a:p>
          <a:p>
            <a:pPr lvl="1"/>
            <a:r>
              <a:rPr lang="en-US" dirty="0"/>
              <a:t>Can be overridden with </a:t>
            </a:r>
            <a:r>
              <a:rPr lang="en-US" dirty="0" err="1">
                <a:latin typeface="Courier New"/>
                <a:cs typeface="Courier New"/>
              </a:rPr>
              <a:t>horizontalAligment</a:t>
            </a:r>
            <a:r>
              <a:rPr lang="en-US" dirty="0"/>
              <a:t> property or </a:t>
            </a:r>
            <a:r>
              <a:rPr lang="en-US" dirty="0" err="1">
                <a:latin typeface="Courier New"/>
                <a:cs typeface="Courier New"/>
              </a:rPr>
              <a:t>LayoutMirroring.enabled</a:t>
            </a:r>
            <a:r>
              <a:rPr lang="en-US" dirty="0"/>
              <a:t> attached property</a:t>
            </a:r>
          </a:p>
          <a:p>
            <a:pPr lvl="1"/>
            <a:r>
              <a:rPr lang="en-US" dirty="0"/>
              <a:t>The latter changes the effective layout direction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Text {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    text: "</a:t>
            </a:r>
            <a:r>
              <a:rPr lang="en-US" dirty="0" err="1">
                <a:latin typeface="Courier New"/>
                <a:cs typeface="Courier New"/>
              </a:rPr>
              <a:t>خامل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horizontalAlignment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Text.AlignLeft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LayoutMirroring.enabled</a:t>
            </a:r>
            <a:r>
              <a:rPr lang="en-US" dirty="0">
                <a:latin typeface="Courier New"/>
                <a:cs typeface="Courier New"/>
              </a:rPr>
              <a:t>: true </a:t>
            </a:r>
          </a:p>
          <a:p>
            <a:pPr marL="548640" lvl="1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Grid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Flow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GridView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By default horizontal direction is left to right</a:t>
            </a:r>
          </a:p>
          <a:p>
            <a:pPr lvl="1"/>
            <a:r>
              <a:rPr lang="en-US" dirty="0"/>
              <a:t>Change using </a:t>
            </a:r>
            <a:r>
              <a:rPr lang="en-US" dirty="0" err="1">
                <a:latin typeface="Courier New"/>
                <a:cs typeface="Courier New"/>
              </a:rPr>
              <a:t>layoutDirection</a:t>
            </a:r>
            <a:r>
              <a:rPr lang="en-US" dirty="0"/>
              <a:t> property (</a:t>
            </a:r>
            <a:r>
              <a:rPr lang="en-US" dirty="0" err="1">
                <a:latin typeface="Courier New"/>
                <a:cs typeface="Courier New"/>
              </a:rPr>
              <a:t>Qt.RightToLeft</a:t>
            </a:r>
            <a:r>
              <a:rPr lang="en-US" dirty="0"/>
              <a:t>) or </a:t>
            </a:r>
            <a:r>
              <a:rPr lang="en-US" dirty="0" err="1">
                <a:latin typeface="Courier New"/>
                <a:cs typeface="Courier New"/>
              </a:rPr>
              <a:t>LayoutMirroring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058984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LTR and RTL Support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/>
                <a:cs typeface="Courier New"/>
              </a:rPr>
              <a:t>LayoutMirroring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can be used to mirror left and right anchors</a:t>
            </a:r>
          </a:p>
          <a:p>
            <a:pPr lvl="1"/>
            <a:r>
              <a:rPr lang="en-US" dirty="0"/>
              <a:t>Again actual anchors do not change, but the effective layout direction changes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LayoutMirroring</a:t>
            </a:r>
            <a:r>
              <a:rPr lang="en-US" dirty="0"/>
              <a:t> does not inherit to child items by default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LayoutMirroring.childrenInherit</a:t>
            </a:r>
            <a:r>
              <a:rPr lang="en-US" dirty="0"/>
              <a:t> to change this</a:t>
            </a:r>
          </a:p>
          <a:p>
            <a:pPr lvl="1"/>
            <a:endParaRPr lang="en-US" dirty="0"/>
          </a:p>
          <a:p>
            <a:r>
              <a:rPr lang="en-US" dirty="0"/>
              <a:t>Current layout direction may be queried with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Qt.application.layoutDirection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And changed with </a:t>
            </a:r>
            <a:r>
              <a:rPr lang="en-US" dirty="0" err="1">
                <a:latin typeface="Courier New"/>
                <a:cs typeface="Courier New"/>
              </a:rPr>
              <a:t>QGuiApplication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setLayoutDirection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r>
              <a:rPr lang="en-US" dirty="0"/>
              <a:t>It’s also possible to make the layout direction locale aware by defining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QT_TRANSLATE_NOOP("</a:t>
            </a:r>
            <a:r>
              <a:rPr lang="en-US" dirty="0" err="1">
                <a:latin typeface="Courier New"/>
                <a:cs typeface="Courier New"/>
              </a:rPr>
              <a:t>QGuiApplication</a:t>
            </a:r>
            <a:r>
              <a:rPr lang="en-US" dirty="0">
                <a:latin typeface="Courier New"/>
                <a:cs typeface="Courier New"/>
              </a:rPr>
              <a:t>", "QT_LAYOUT_DIRECTION");</a:t>
            </a:r>
          </a:p>
          <a:p>
            <a:pPr lvl="1"/>
            <a:r>
              <a:rPr lang="en-US" dirty="0"/>
              <a:t>And defining RTL or LTR as a “translation” </a:t>
            </a:r>
          </a:p>
        </p:txBody>
      </p:sp>
    </p:spTree>
    <p:extLst>
      <p:ext uri="{BB962C8B-B14F-4D97-AF65-F5344CB8AC3E}">
        <p14:creationId xmlns:p14="http://schemas.microsoft.com/office/powerpoint/2010/main" val="49717071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Locale-Aware Applications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FE4D6DA-79A0-AA47-8A33-66949381722C}"/>
              </a:ext>
            </a:extLst>
          </p:cNvPr>
          <p:cNvSpPr txBox="1">
            <a:spLocks/>
          </p:cNvSpPr>
          <p:nvPr/>
        </p:nvSpPr>
        <p:spPr>
          <a:xfrm>
            <a:off x="238132" y="1350013"/>
            <a:ext cx="8423268" cy="334486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 dirty="0">
                <a:latin typeface="Courier New"/>
                <a:cs typeface="Courier New"/>
              </a:rPr>
              <a:t>Locale </a:t>
            </a:r>
            <a:r>
              <a:rPr lang="en-US" dirty="0"/>
              <a:t>makes your applications locale-aware</a:t>
            </a:r>
          </a:p>
          <a:p>
            <a:pPr lvl="1"/>
            <a:r>
              <a:rPr lang="en-US" dirty="0"/>
              <a:t>Supports converting numbers to strings with different locale formatting</a:t>
            </a:r>
          </a:p>
          <a:p>
            <a:pPr lvl="1"/>
            <a:r>
              <a:rPr lang="en-US" dirty="0"/>
              <a:t>Possible to get the system locale and set the default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fin =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fi_FI</a:t>
            </a:r>
            <a:r>
              <a:rPr lang="en-US" dirty="0">
                <a:latin typeface="Courier New"/>
                <a:cs typeface="Courier New"/>
              </a:rPr>
              <a:t>”);</a:t>
            </a:r>
            <a:endParaRPr lang="en-US" dirty="0"/>
          </a:p>
          <a:p>
            <a:r>
              <a:rPr lang="en-US" dirty="0"/>
              <a:t>Number formats</a:t>
            </a:r>
          </a:p>
          <a:p>
            <a:pPr lvl="1"/>
            <a:r>
              <a:rPr lang="en-US" dirty="0"/>
              <a:t>Use %L1 to format a parameter according to the current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(“%L1 “).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someNumber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Date and time format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(“Today is %1”).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(Date().</a:t>
            </a:r>
            <a:r>
              <a:rPr lang="en-US" dirty="0" err="1">
                <a:latin typeface="Courier New"/>
                <a:cs typeface="Courier New"/>
              </a:rPr>
              <a:t>toLocaleString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()));</a:t>
            </a:r>
          </a:p>
          <a:p>
            <a:r>
              <a:rPr lang="en-US" dirty="0"/>
              <a:t>Currencies</a:t>
            </a:r>
          </a:p>
          <a:p>
            <a:pPr lvl="1"/>
            <a:r>
              <a:rPr lang="en-US" sz="1440" dirty="0" err="1">
                <a:latin typeface="Courier New"/>
                <a:cs typeface="Courier New"/>
              </a:rPr>
              <a:t>var</a:t>
            </a:r>
            <a:r>
              <a:rPr lang="en-US" sz="1440" dirty="0">
                <a:latin typeface="Courier New"/>
                <a:cs typeface="Courier New"/>
              </a:rPr>
              <a:t> </a:t>
            </a:r>
            <a:r>
              <a:rPr lang="en-US" sz="1440" dirty="0" err="1">
                <a:latin typeface="Courier New"/>
                <a:cs typeface="Courier New"/>
              </a:rPr>
              <a:t>hugeAmountOfMoney</a:t>
            </a:r>
            <a:r>
              <a:rPr lang="en-US" sz="1440" dirty="0">
                <a:latin typeface="Courier New"/>
                <a:cs typeface="Courier New"/>
              </a:rPr>
              <a:t> = 12.97;</a:t>
            </a:r>
          </a:p>
          <a:p>
            <a:pPr lvl="1"/>
            <a:r>
              <a:rPr lang="en-US" sz="1440" dirty="0" err="1">
                <a:latin typeface="Courier New"/>
                <a:cs typeface="Courier New"/>
              </a:rPr>
              <a:t>var</a:t>
            </a:r>
            <a:r>
              <a:rPr lang="en-US" sz="1440" dirty="0">
                <a:latin typeface="Courier New"/>
                <a:cs typeface="Courier New"/>
              </a:rPr>
              <a:t> </a:t>
            </a:r>
            <a:r>
              <a:rPr lang="en-US" sz="1440" dirty="0" err="1">
                <a:latin typeface="Courier New"/>
                <a:cs typeface="Courier New"/>
              </a:rPr>
              <a:t>moneyString</a:t>
            </a:r>
            <a:r>
              <a:rPr lang="en-US" sz="1440" dirty="0">
                <a:latin typeface="Courier New"/>
                <a:cs typeface="Courier New"/>
              </a:rPr>
              <a:t> = </a:t>
            </a:r>
            <a:r>
              <a:rPr lang="en-US" sz="1440" dirty="0" err="1">
                <a:latin typeface="Courier New"/>
                <a:cs typeface="Courier New"/>
              </a:rPr>
              <a:t>hugeAmountOfMoney.toLocaleCurrencyString</a:t>
            </a:r>
            <a:r>
              <a:rPr lang="en-US" sz="1440" dirty="0">
                <a:latin typeface="Courier New"/>
                <a:cs typeface="Courier New"/>
              </a:rPr>
              <a:t>(fin, </a:t>
            </a:r>
            <a:r>
              <a:rPr lang="en-US" sz="1440" dirty="0" err="1">
                <a:latin typeface="Courier New"/>
                <a:cs typeface="Courier New"/>
              </a:rPr>
              <a:t>Locale.currencySymbol</a:t>
            </a:r>
            <a:r>
              <a:rPr lang="en-US" sz="1440" dirty="0">
                <a:latin typeface="Courier New"/>
                <a:cs typeface="Courier New"/>
              </a:rPr>
              <a:t>(</a:t>
            </a:r>
            <a:r>
              <a:rPr lang="en-US" sz="1440" dirty="0" err="1">
                <a:latin typeface="Courier New"/>
                <a:cs typeface="Courier New"/>
              </a:rPr>
              <a:t>Locale.CurrencySymbol</a:t>
            </a:r>
            <a:r>
              <a:rPr lang="en-US" sz="1440" dirty="0">
                <a:latin typeface="Courier New"/>
                <a:cs typeface="Courier New"/>
              </a:rPr>
              <a:t>)); // </a:t>
            </a:r>
            <a:r>
              <a:rPr lang="en-US" sz="1440" dirty="0" err="1">
                <a:latin typeface="Courier New"/>
                <a:cs typeface="Courier New"/>
              </a:rPr>
              <a:t>CurrencyIsoCode</a:t>
            </a:r>
            <a:r>
              <a:rPr lang="en-US" sz="1440" dirty="0">
                <a:latin typeface="Courier New"/>
                <a:cs typeface="Courier New"/>
              </a:rPr>
              <a:t>, </a:t>
            </a:r>
            <a:r>
              <a:rPr lang="en-US" sz="1440" dirty="0" err="1">
                <a:latin typeface="Courier New"/>
                <a:cs typeface="Courier New"/>
              </a:rPr>
              <a:t>CurrencyDisplayName</a:t>
            </a:r>
            <a:endParaRPr lang="en-US" sz="144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6406851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Controls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17978" cy="378498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</a:p>
          <a:p>
            <a:pPr lvl="1"/>
            <a:r>
              <a:rPr lang="en-US" dirty="0"/>
              <a:t>Can be clicked or touched</a:t>
            </a:r>
          </a:p>
          <a:p>
            <a:pPr lvl="1"/>
            <a:r>
              <a:rPr lang="en-US" dirty="0"/>
              <a:t>Properties: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en-US" dirty="0"/>
              <a:t> with shortcuts,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autoExclusive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display </a:t>
            </a:r>
            <a:r>
              <a:rPr lang="en-US" dirty="0"/>
              <a:t>(icon, text or both)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Multi-touch support, like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Slider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Slider</a:t>
            </a:r>
          </a:p>
          <a:p>
            <a:pPr lvl="1"/>
            <a:r>
              <a:rPr lang="en-US" dirty="0"/>
              <a:t>Used to select a value by sliding a handle </a:t>
            </a:r>
          </a:p>
          <a:p>
            <a:pPr lvl="1"/>
            <a:r>
              <a:rPr lang="en-US" dirty="0"/>
              <a:t>Properties: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from, to, position, value, handle,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snapMode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Live value update (default), like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RangeSlider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Dial</a:t>
            </a:r>
            <a:r>
              <a:rPr lang="en-US" dirty="0"/>
              <a:t> 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/>
              <a:t>Combined button and popup list for selection options </a:t>
            </a:r>
          </a:p>
          <a:p>
            <a:pPr lvl="1"/>
            <a:r>
              <a:rPr lang="en-US" dirty="0"/>
              <a:t>Can be editable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2790997"/>
            <a:ext cx="2013707" cy="228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82" y="2266105"/>
            <a:ext cx="2551088" cy="524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2" y="1291169"/>
            <a:ext cx="2609387" cy="9749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-controls/ex-controls </a:t>
            </a:r>
          </a:p>
        </p:txBody>
      </p:sp>
    </p:spTree>
    <p:extLst>
      <p:ext uri="{BB962C8B-B14F-4D97-AF65-F5344CB8AC3E}">
        <p14:creationId xmlns:p14="http://schemas.microsoft.com/office/powerpoint/2010/main" val="25770654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Container Control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096136"/>
          </a:xfrm>
        </p:spPr>
        <p:txBody>
          <a:bodyPr/>
          <a:lstStyle/>
          <a:p>
            <a:r>
              <a:rPr lang="en-US" dirty="0"/>
              <a:t>Control, which supports adding, inserting, moving, and removing items</a:t>
            </a:r>
          </a:p>
          <a:p>
            <a:pPr lvl="1"/>
            <a:r>
              <a:rPr lang="en-US" dirty="0"/>
              <a:t>Additional properties: </a:t>
            </a:r>
            <a:r>
              <a:rPr lang="en-US" dirty="0" err="1">
                <a:latin typeface="Courier New"/>
                <a:cs typeface="Courier New"/>
              </a:rPr>
              <a:t>currentIndex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currentItem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No visual presentation</a:t>
            </a:r>
          </a:p>
          <a:p>
            <a:pPr lvl="1"/>
            <a:r>
              <a:rPr lang="en-US" dirty="0"/>
              <a:t>Defined by the </a:t>
            </a:r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/>
              <a:t> property </a:t>
            </a:r>
          </a:p>
          <a:p>
            <a:r>
              <a:rPr lang="en-US" dirty="0"/>
              <a:t>Container items are defined using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</a:t>
            </a:r>
          </a:p>
          <a:p>
            <a:pPr lvl="1"/>
            <a:r>
              <a:rPr lang="en-US" dirty="0"/>
              <a:t>All children are assigned to the </a:t>
            </a:r>
            <a:r>
              <a:rPr lang="en-US" dirty="0" err="1">
                <a:latin typeface="Courier New"/>
                <a:cs typeface="Courier New"/>
              </a:rPr>
              <a:t>contentModel</a:t>
            </a:r>
            <a:r>
              <a:rPr lang="en-US" dirty="0"/>
              <a:t> default property </a:t>
            </a:r>
          </a:p>
          <a:p>
            <a:r>
              <a:rPr lang="en-US" dirty="0">
                <a:latin typeface="Courier New"/>
                <a:cs typeface="Courier New"/>
              </a:rPr>
              <a:t>Page</a:t>
            </a:r>
            <a:r>
              <a:rPr lang="en-US" dirty="0"/>
              <a:t> is another container (not </a:t>
            </a:r>
            <a:r>
              <a:rPr lang="en-US" dirty="0">
                <a:latin typeface="Courier New"/>
                <a:cs typeface="Courier New"/>
              </a:rPr>
              <a:t>Container</a:t>
            </a:r>
            <a:r>
              <a:rPr lang="en-US" dirty="0"/>
              <a:t> sub-type) having a header and a footer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5400" y="3466975"/>
            <a:ext cx="7898267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Container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container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contentItem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ListView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container</a:t>
            </a:r>
            <a:r>
              <a:rPr lang="en-US" dirty="0" err="1"/>
              <a:t>.contentModel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:/images/page1_image”</a:t>
            </a:r>
            <a:r>
              <a:rPr lang="en-US" dirty="0"/>
              <a:t> }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:/images/page2_image”</a:t>
            </a:r>
            <a:r>
              <a:rPr lang="en-US" dirty="0"/>
              <a:t> }</a:t>
            </a:r>
            <a:endParaRPr lang="en-US" dirty="0">
              <a:solidFill>
                <a:srgbClr val="1E1B18"/>
              </a:solidFill>
            </a:endParaRP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rgbClr val="1E1B1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-controls/ex-container </a:t>
            </a:r>
          </a:p>
        </p:txBody>
      </p:sp>
    </p:spTree>
    <p:extLst>
      <p:ext uri="{BB962C8B-B14F-4D97-AF65-F5344CB8AC3E}">
        <p14:creationId xmlns:p14="http://schemas.microsoft.com/office/powerpoint/2010/main" val="114964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QML File Structure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192564"/>
            <a:ext cx="4220894" cy="3963260"/>
          </a:xfrm>
        </p:spPr>
        <p:txBody>
          <a:bodyPr>
            <a:normAutofit/>
          </a:bodyPr>
          <a:lstStyle/>
          <a:p>
            <a:r>
              <a:rPr lang="en-US" dirty="0"/>
              <a:t>Identifier </a:t>
            </a:r>
          </a:p>
          <a:p>
            <a:r>
              <a:rPr lang="en-US" dirty="0"/>
              <a:t>Property declarations</a:t>
            </a:r>
          </a:p>
          <a:p>
            <a:r>
              <a:rPr lang="en-US" dirty="0"/>
              <a:t>Signal declarations</a:t>
            </a:r>
          </a:p>
          <a:p>
            <a:r>
              <a:rPr lang="en-US" dirty="0"/>
              <a:t>JavaScript functions</a:t>
            </a:r>
          </a:p>
          <a:p>
            <a:r>
              <a:rPr lang="en-US" dirty="0"/>
              <a:t>Object properties</a:t>
            </a:r>
          </a:p>
          <a:p>
            <a:r>
              <a:rPr lang="en-US" dirty="0"/>
              <a:t>Child objects</a:t>
            </a:r>
          </a:p>
          <a:p>
            <a:r>
              <a:rPr lang="en-US" dirty="0"/>
              <a:t>States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Transitions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055161" y="1213555"/>
            <a:ext cx="5764283" cy="224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exampleItem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exampleProperty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 err="1">
                <a:latin typeface="Courier New"/>
                <a:cs typeface="Courier New"/>
              </a:rPr>
              <a:t>.view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signal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exampleSignal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variantArgument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function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example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window.width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window.height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states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State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transitions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Transition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4295032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Adding Items Dynamically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6067" y="1186487"/>
            <a:ext cx="8138155" cy="33714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footer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currentIndex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container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"+"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 err="1">
                <a:latin typeface="Courier New"/>
                <a:cs typeface="Courier New"/>
              </a:rPr>
              <a:t>.createObject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>
                <a:latin typeface="Courier New"/>
                <a:cs typeface="Courier New"/>
              </a:rPr>
              <a:t>));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"I'm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clicking"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.removeItem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tabBar</a:t>
            </a:r>
            <a:r>
              <a:rPr lang="en-US" dirty="0" err="1">
                <a:latin typeface="Courier New"/>
                <a:cs typeface="Courier New"/>
              </a:rPr>
              <a:t>.currentIndex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>
              <a:solidFill>
                <a:srgbClr val="1E1B18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-controls/ex-dynamic-tab-bar </a:t>
            </a:r>
          </a:p>
        </p:txBody>
      </p:sp>
    </p:spTree>
    <p:extLst>
      <p:ext uri="{BB962C8B-B14F-4D97-AF65-F5344CB8AC3E}">
        <p14:creationId xmlns:p14="http://schemas.microsoft.com/office/powerpoint/2010/main" val="150700582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Views – </a:t>
            </a:r>
            <a:r>
              <a:rPr lang="en-US" dirty="0" err="1"/>
              <a:t>StackView</a:t>
            </a:r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7513803" cy="1296162"/>
          </a:xfrm>
        </p:spPr>
        <p:txBody>
          <a:bodyPr>
            <a:normAutofit/>
          </a:bodyPr>
          <a:lstStyle/>
          <a:p>
            <a:r>
              <a:rPr lang="en-US" dirty="0"/>
              <a:t>Allows user to push, pop, and replace pages in the stack</a:t>
            </a:r>
          </a:p>
          <a:p>
            <a:r>
              <a:rPr lang="en-US" dirty="0"/>
              <a:t>Only the top-most item visible </a:t>
            </a:r>
          </a:p>
          <a:p>
            <a:r>
              <a:rPr lang="en-US" dirty="0"/>
              <a:t>Several pages may be pushed in one function call, only the topmost created </a:t>
            </a:r>
          </a:p>
          <a:p>
            <a:r>
              <a:rPr lang="en-US" dirty="0"/>
              <a:t>Custom animations may be defined for view transitions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stackview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474" y="2568224"/>
            <a:ext cx="801093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StackView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stackView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initialItem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00"/>
                </a:solidFill>
              </a:rPr>
              <a:t>pushEnter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Transition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ParallelAnimation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RotationAnimation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360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properties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"opacity”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1.0;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                          </a:t>
            </a:r>
            <a:r>
              <a:rPr lang="en-US" dirty="0" err="1">
                <a:solidFill>
                  <a:srgbClr val="800000"/>
                </a:solidFill>
              </a:rPr>
              <a:t>easing.type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Easing</a:t>
            </a:r>
            <a:r>
              <a:rPr lang="en-US" dirty="0" err="1"/>
              <a:t>.InOutQuad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Component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page</a:t>
            </a:r>
            <a:endParaRPr lang="en-US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799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Views – </a:t>
            </a:r>
            <a:r>
              <a:rPr lang="en-US" dirty="0" err="1"/>
              <a:t>SwipeView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9"/>
            <a:ext cx="7513803" cy="1296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Swipe trigged page navigation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Pages may be dynamically added and removed</a:t>
            </a:r>
          </a:p>
          <a:p>
            <a:pPr lvl="1"/>
            <a:r>
              <a:rPr lang="en-US" dirty="0">
                <a:cs typeface="Courier New"/>
              </a:rPr>
              <a:t>As extends </a:t>
            </a:r>
            <a:r>
              <a:rPr lang="en-US" dirty="0">
                <a:latin typeface="Courier New"/>
                <a:cs typeface="Courier New"/>
              </a:rPr>
              <a:t>Container</a:t>
            </a:r>
          </a:p>
          <a:p>
            <a:r>
              <a:rPr lang="en-US" dirty="0"/>
              <a:t>Page indicator helps user to see there are multiple pages</a:t>
            </a:r>
          </a:p>
          <a:p>
            <a:pPr lvl="1"/>
            <a:r>
              <a:rPr lang="en-US" dirty="0"/>
              <a:t>Another control added by the developer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swipeview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474" y="2667001"/>
            <a:ext cx="8010936" cy="2328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 err="1">
                <a:solidFill>
                  <a:srgbClr val="800080"/>
                </a:solidFill>
              </a:rPr>
              <a:t>SwipeView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i="1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i="1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tabBar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80"/>
                </a:solidFill>
              </a:rPr>
              <a:t>Page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80"/>
                </a:solidFill>
              </a:rPr>
              <a:t>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”Page"</a:t>
            </a:r>
            <a:r>
              <a:rPr lang="en-US" dirty="0"/>
              <a:t>); </a:t>
            </a:r>
            <a:r>
              <a:rPr lang="en-US" dirty="0" err="1">
                <a:solidFill>
                  <a:srgbClr val="800000"/>
                </a:solidFill>
              </a:rPr>
              <a:t>anchors.centerIn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parent</a:t>
            </a:r>
            <a:r>
              <a:rPr lang="en-US" dirty="0"/>
              <a:t> } } }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PageIndicator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indicator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800000"/>
                </a:solidFill>
              </a:rPr>
              <a:t>count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.count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currentIndex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.currentIndex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anchors.bottom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swipeView</a:t>
            </a:r>
            <a:r>
              <a:rPr lang="en-US" dirty="0" err="1"/>
              <a:t>.bottom</a:t>
            </a:r>
            <a:r>
              <a:rPr lang="en-US" dirty="0"/>
              <a:t>;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anchors.horizontalCenter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.horizontalCenter</a:t>
            </a:r>
            <a:r>
              <a:rPr lang="en-US" dirty="0"/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    }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} </a:t>
            </a:r>
            <a:br>
              <a:rPr lang="en-US" dirty="0"/>
            </a:br>
            <a:endParaRPr lang="en-US" dirty="0">
              <a:solidFill>
                <a:srgbClr val="1E1B18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26" y="183301"/>
            <a:ext cx="2769383" cy="2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492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Controls 1 Views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Split view</a:t>
            </a:r>
          </a:p>
          <a:p>
            <a:pPr lvl="1"/>
            <a:r>
              <a:rPr lang="en-US" dirty="0"/>
              <a:t>Lays out items horizontally or vertically using </a:t>
            </a:r>
            <a:r>
              <a:rPr lang="en-US" dirty="0" err="1"/>
              <a:t>draggable</a:t>
            </a:r>
            <a:r>
              <a:rPr lang="en-US" dirty="0"/>
              <a:t> splitters</a:t>
            </a:r>
          </a:p>
          <a:p>
            <a:pPr lvl="1"/>
            <a:r>
              <a:rPr lang="en-US" dirty="0"/>
              <a:t>Compare to widget’s </a:t>
            </a:r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::Expanding </a:t>
            </a:r>
            <a:endParaRPr lang="en-US" dirty="0"/>
          </a:p>
          <a:p>
            <a:r>
              <a:rPr lang="en-US" dirty="0"/>
              <a:t>Tab view</a:t>
            </a:r>
          </a:p>
          <a:p>
            <a:pPr lvl="1"/>
            <a:r>
              <a:rPr lang="en-US" dirty="0"/>
              <a:t>Allows user to select one of the stacked items</a:t>
            </a:r>
          </a:p>
          <a:p>
            <a:pPr lvl="1"/>
            <a:r>
              <a:rPr lang="en-US" dirty="0"/>
              <a:t>For example, Settings application</a:t>
            </a:r>
          </a:p>
          <a:p>
            <a:r>
              <a:rPr lang="en-US" dirty="0"/>
              <a:t>Scroll view</a:t>
            </a:r>
          </a:p>
          <a:p>
            <a:pPr lvl="1"/>
            <a:r>
              <a:rPr lang="en-US" dirty="0"/>
              <a:t>Used to replace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r>
              <a:rPr lang="en-US" dirty="0"/>
              <a:t> or decorate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Flickable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Three item properties: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contentItem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viewport,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flikacbleItem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>
                <a:cs typeface="Courier New" pitchFamily="49" charset="0"/>
              </a:rPr>
              <a:t>Sub-items </a:t>
            </a:r>
            <a:r>
              <a:rPr lang="en-US" dirty="0" err="1">
                <a:latin typeface="Courier New"/>
                <a:cs typeface="Courier New"/>
              </a:rPr>
              <a:t>TableView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TextArea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/>
              <a:t>TableView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079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469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TableView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TableViewColumn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title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role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btnChecked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Component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tableViewDelegate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RadioButton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checked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styleData.value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"false"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} }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simpleModel</a:t>
            </a:r>
            <a:r>
              <a:rPr lang="en-US" dirty="0">
                <a:latin typeface="Courier New"/>
                <a:cs typeface="Courier New"/>
              </a:rPr>
              <a:t> } 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725333"/>
            <a:ext cx="8364171" cy="1430489"/>
          </a:xfrm>
        </p:spPr>
        <p:txBody>
          <a:bodyPr>
            <a:normAutofit/>
          </a:bodyPr>
          <a:lstStyle/>
          <a:p>
            <a:r>
              <a:rPr lang="en-US" dirty="0"/>
              <a:t>Provides scroll bars as inherits from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ScrollArea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/>
              <a:t>Item, row, and column delegates</a:t>
            </a:r>
          </a:p>
          <a:p>
            <a:pPr lvl="1"/>
            <a:r>
              <a:rPr lang="en-US" dirty="0"/>
              <a:t>Different delegates are exposed different data using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styleData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</a:t>
            </a:r>
          </a:p>
          <a:p>
            <a:r>
              <a:rPr lang="en-US" dirty="0"/>
              <a:t>Based on </a:t>
            </a:r>
            <a:r>
              <a:rPr lang="en-US" dirty="0" err="1">
                <a:latin typeface="Courier New"/>
                <a:cs typeface="Courier New"/>
              </a:rPr>
              <a:t>ListView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No item index selections, for example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99" y="1117597"/>
            <a:ext cx="2907025" cy="15578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</a:t>
            </a:r>
            <a:r>
              <a:rPr lang="en-US" sz="1400" dirty="0" err="1">
                <a:latin typeface="Open Sans Light"/>
                <a:cs typeface="Open Sans Light"/>
              </a:rPr>
              <a:t>tableview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765165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Layouts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527719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Layouts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Default behavior is similar to positioners</a:t>
            </a:r>
          </a:p>
          <a:p>
            <a:endParaRPr lang="en-US" dirty="0"/>
          </a:p>
          <a:p>
            <a:r>
              <a:rPr lang="en-US" dirty="0"/>
              <a:t>However, can be used in the same way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works for widgets</a:t>
            </a:r>
          </a:p>
          <a:p>
            <a:pPr lvl="1"/>
            <a:r>
              <a:rPr lang="en-US" dirty="0"/>
              <a:t>The layout automatically defines the size of the items – no anchors or explicit width/height needed</a:t>
            </a:r>
          </a:p>
          <a:p>
            <a:endParaRPr lang="en-US" dirty="0"/>
          </a:p>
          <a:p>
            <a:r>
              <a:rPr lang="en-US" dirty="0"/>
              <a:t>Just set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/>
              <a:t> 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Layout.fillWidth</a:t>
            </a:r>
            <a:r>
              <a:rPr lang="en-US" dirty="0"/>
              <a:t> to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 – if you do not want the layout to use all extra space for the item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– if you want the extra space to be used to expand the item</a:t>
            </a:r>
          </a:p>
          <a:p>
            <a:pPr lvl="1"/>
            <a:r>
              <a:rPr lang="en-US" dirty="0"/>
              <a:t>Compare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QSizePolicy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::Expanding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5819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 Example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67812" y="1481666"/>
            <a:ext cx="8209301" cy="228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GridLayout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columns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Layout.fillHeight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…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Btn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4"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Layout.fillWidth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… }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22889"/>
            <a:ext cx="8364171" cy="1232934"/>
          </a:xfrm>
        </p:spPr>
        <p:txBody>
          <a:bodyPr>
            <a:normAutofit/>
          </a:bodyPr>
          <a:lstStyle/>
          <a:p>
            <a:r>
              <a:rPr lang="en-US" dirty="0"/>
              <a:t>Two buttons expand vertically and horizontally</a:t>
            </a:r>
          </a:p>
          <a:p>
            <a:r>
              <a:rPr lang="en-US" dirty="0"/>
              <a:t>Other button dimensions are based on the text and font properties</a:t>
            </a:r>
          </a:p>
          <a:p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15" y="1583264"/>
            <a:ext cx="3725333" cy="1799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-controls/ex-views/ex-layouts</a:t>
            </a:r>
          </a:p>
        </p:txBody>
      </p:sp>
    </p:spTree>
    <p:extLst>
      <p:ext uri="{BB962C8B-B14F-4D97-AF65-F5344CB8AC3E}">
        <p14:creationId xmlns:p14="http://schemas.microsoft.com/office/powerpoint/2010/main" val="12454148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Styling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66596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Styling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771320" cy="3784985"/>
          </a:xfrm>
        </p:spPr>
        <p:txBody>
          <a:bodyPr>
            <a:normAutofit/>
          </a:bodyPr>
          <a:lstStyle/>
          <a:p>
            <a:r>
              <a:rPr lang="en-US" dirty="0"/>
              <a:t>Cross-platform icon themes</a:t>
            </a:r>
          </a:p>
          <a:p>
            <a:r>
              <a:rPr lang="en-US" dirty="0" err="1"/>
              <a:t>Stylable</a:t>
            </a:r>
            <a:r>
              <a:rPr lang="en-US" dirty="0"/>
              <a:t> control properties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background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contentItem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Qt Quick templates</a:t>
            </a:r>
          </a:p>
          <a:p>
            <a:pPr lvl="1"/>
            <a:r>
              <a:rPr lang="en-US" dirty="0" err="1"/>
              <a:t>Stylable</a:t>
            </a:r>
            <a:r>
              <a:rPr lang="en-US" dirty="0"/>
              <a:t> control-specific properties</a:t>
            </a:r>
          </a:p>
          <a:p>
            <a:r>
              <a:rPr lang="en-US" dirty="0"/>
              <a:t>Configuration file </a:t>
            </a:r>
          </a:p>
          <a:p>
            <a:pPr lvl="1"/>
            <a:r>
              <a:rPr lang="en-US" dirty="0"/>
              <a:t>Define, which style and which style-specific property values used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89" y="1370838"/>
            <a:ext cx="3668889" cy="22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How do you load a QML module?</a:t>
            </a:r>
          </a:p>
          <a:p>
            <a:r>
              <a:rPr lang="en-US" dirty="0"/>
              <a:t>What is the difference between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Rectangle</a:t>
            </a:r>
            <a:r>
              <a:rPr lang="en-US" dirty="0"/>
              <a:t> and </a:t>
            </a:r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?</a:t>
            </a:r>
          </a:p>
          <a:p>
            <a:r>
              <a:rPr lang="en-US" dirty="0"/>
              <a:t>How would you create an object with an identity?</a:t>
            </a:r>
          </a:p>
          <a:p>
            <a:r>
              <a:rPr lang="en-US" dirty="0"/>
              <a:t>What syntax do you use to refer to a property of another object?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9036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Icon Themes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1943861"/>
          </a:xfrm>
        </p:spPr>
        <p:txBody>
          <a:bodyPr>
            <a:normAutofit/>
          </a:bodyPr>
          <a:lstStyle/>
          <a:p>
            <a:r>
              <a:rPr lang="en-US" dirty="0"/>
              <a:t>Buttons, item delegates, and menu items support icons</a:t>
            </a:r>
          </a:p>
          <a:p>
            <a:r>
              <a:rPr lang="en-US" dirty="0"/>
              <a:t>Default icon size and color defined in a style</a:t>
            </a:r>
          </a:p>
          <a:p>
            <a:pPr lvl="1"/>
            <a:r>
              <a:rPr lang="en-US" dirty="0"/>
              <a:t>Can be overridden with icon properties</a:t>
            </a:r>
          </a:p>
          <a:p>
            <a:pPr marL="357187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icon.name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“File-open”;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icon.source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open.png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  <a:p>
            <a:r>
              <a:rPr lang="en-US" dirty="0"/>
              <a:t>Icon themes allow using the same icons everywhere in the application</a:t>
            </a:r>
          </a:p>
          <a:p>
            <a:pPr lvl="1"/>
            <a:r>
              <a:rPr lang="en-US" dirty="0"/>
              <a:t>Set the theme name before loading the QML file</a:t>
            </a:r>
          </a:p>
          <a:p>
            <a:pPr marL="357187" lvl="1" indent="0">
              <a:buNone/>
            </a:pPr>
            <a:r>
              <a:rPr lang="fi-FI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QIcon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setThemeName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clusterTheme</a:t>
            </a:r>
            <a:r>
              <a:rPr lang="fi-FI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61C3BF7-0CC8-FD42-906F-F7633BECC678}"/>
              </a:ext>
            </a:extLst>
          </p:cNvPr>
          <p:cNvSpPr txBox="1">
            <a:spLocks/>
          </p:cNvSpPr>
          <p:nvPr/>
        </p:nvSpPr>
        <p:spPr>
          <a:xfrm>
            <a:off x="237909" y="3375707"/>
            <a:ext cx="2949791" cy="1831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clusterTheme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Cluester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Directories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=32x32,32x32@2 </a:t>
            </a:r>
            <a:b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[32x32]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[32x32@2]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i-FI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 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182ABA8-EF98-CD44-803C-CC4148370B70}"/>
              </a:ext>
            </a:extLst>
          </p:cNvPr>
          <p:cNvSpPr txBox="1">
            <a:spLocks/>
          </p:cNvSpPr>
          <p:nvPr/>
        </p:nvSpPr>
        <p:spPr>
          <a:xfrm>
            <a:off x="3324916" y="3375707"/>
            <a:ext cx="5501584" cy="1831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&lt;RCC&gt;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qresource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"/"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desktopTheme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index.theme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desktopTheme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/32x32/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open.png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desktopTheme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/32x32@2/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open.png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qresource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&lt;/RCC&gt;</a:t>
            </a:r>
            <a:endParaRPr lang="fi-FI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8484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Templates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86776" cy="3784985"/>
          </a:xfrm>
        </p:spPr>
        <p:txBody>
          <a:bodyPr>
            <a:normAutofit/>
          </a:bodyPr>
          <a:lstStyle/>
          <a:p>
            <a:r>
              <a:rPr lang="en-US" dirty="0"/>
              <a:t>Non-visual implementation of control’s logic and behavior </a:t>
            </a:r>
          </a:p>
          <a:p>
            <a:r>
              <a:rPr lang="en-US" dirty="0"/>
              <a:t>Style agnostic</a:t>
            </a:r>
          </a:p>
          <a:p>
            <a:r>
              <a:rPr lang="en-US" dirty="0"/>
              <a:t>Style properties defined in </a:t>
            </a:r>
            <a:r>
              <a:rPr lang="en-US" dirty="0">
                <a:latin typeface="Courier New"/>
                <a:cs typeface="Courier New"/>
              </a:rPr>
              <a:t>$QTDIR/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latin typeface="Courier New"/>
                <a:cs typeface="Courier New"/>
              </a:rPr>
              <a:t>/Controls.2/</a:t>
            </a:r>
            <a:r>
              <a:rPr lang="en-US" dirty="0" err="1">
                <a:latin typeface="Courier New"/>
                <a:cs typeface="Courier New"/>
              </a:rPr>
              <a:t>ControlType.qml</a:t>
            </a:r>
            <a:endParaRPr lang="en-US" dirty="0"/>
          </a:p>
          <a:p>
            <a:pPr lvl="1"/>
            <a:r>
              <a:rPr lang="en-US" dirty="0"/>
              <a:t>Implicit dimension,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spacing</a:t>
            </a:r>
            <a:r>
              <a:rPr lang="en-US" dirty="0"/>
              <a:t>, icon properties,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contentItem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</a:p>
          <a:p>
            <a:endParaRPr lang="en-US" dirty="0"/>
          </a:p>
          <a:p>
            <a:r>
              <a:rPr lang="en-US" dirty="0"/>
              <a:t>To create a custom style</a:t>
            </a:r>
          </a:p>
          <a:p>
            <a:pPr lvl="1"/>
            <a:r>
              <a:rPr lang="en-US" dirty="0"/>
              <a:t>Create a style folder</a:t>
            </a:r>
          </a:p>
          <a:p>
            <a:pPr lvl="1"/>
            <a:r>
              <a:rPr lang="en-US" dirty="0"/>
              <a:t>Copy controls, you want to style, from </a:t>
            </a:r>
            <a:r>
              <a:rPr lang="en-US" dirty="0">
                <a:latin typeface="Courier New"/>
                <a:cs typeface="Courier New"/>
              </a:rPr>
              <a:t>$QTDIR/</a:t>
            </a:r>
            <a:r>
              <a:rPr lang="en-US" dirty="0" err="1">
                <a:latin typeface="Courier New"/>
                <a:cs typeface="Courier New"/>
              </a:rPr>
              <a:t>qml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latin typeface="Courier New"/>
                <a:cs typeface="Courier New"/>
              </a:rPr>
              <a:t>/Controls.2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Apply existing style property values, if applicable </a:t>
            </a:r>
          </a:p>
          <a:p>
            <a:pPr lvl="1"/>
            <a:r>
              <a:rPr lang="en-US" dirty="0"/>
              <a:t>Implement customizations</a:t>
            </a:r>
          </a:p>
          <a:p>
            <a:pPr lvl="1"/>
            <a:r>
              <a:rPr lang="en-US" dirty="0"/>
              <a:t>Apply the style using the configuration file, a command line switch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–style</a:t>
            </a:r>
            <a:r>
              <a:rPr lang="en-US" dirty="0"/>
              <a:t>, an environment variable or set with </a:t>
            </a:r>
            <a:r>
              <a:rPr lang="en-US" dirty="0" err="1">
                <a:latin typeface="Courier New"/>
                <a:cs typeface="Courier New"/>
              </a:rPr>
              <a:t>QQuickStyle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CustomStyle</a:t>
            </a:r>
            <a:r>
              <a:rPr lang="en-US" dirty="0">
                <a:latin typeface="Courier New"/>
                <a:cs typeface="Courier New"/>
              </a:rPr>
              <a:t>”)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4179C-EE0B-A245-9BC4-A0DE26D0F084}"/>
              </a:ext>
            </a:extLst>
          </p:cNvPr>
          <p:cNvSpPr txBox="1"/>
          <p:nvPr/>
        </p:nvSpPr>
        <p:spPr>
          <a:xfrm>
            <a:off x="570474" y="5457096"/>
            <a:ext cx="74408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-controls/ex-views/ex-styles</a:t>
            </a:r>
          </a:p>
        </p:txBody>
      </p:sp>
    </p:spTree>
    <p:extLst>
      <p:ext uri="{BB962C8B-B14F-4D97-AF65-F5344CB8AC3E}">
        <p14:creationId xmlns:p14="http://schemas.microsoft.com/office/powerpoint/2010/main" val="71072103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Custom Style Property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2453273"/>
          </a:xfrm>
        </p:spPr>
        <p:txBody>
          <a:bodyPr>
            <a:normAutofit/>
          </a:bodyPr>
          <a:lstStyle/>
          <a:p>
            <a:r>
              <a:rPr lang="en-US" dirty="0"/>
              <a:t>Declare a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subclass with </a:t>
            </a:r>
          </a:p>
          <a:p>
            <a:pPr lvl="1"/>
            <a:r>
              <a:rPr lang="en-US" dirty="0"/>
              <a:t>a style property </a:t>
            </a:r>
            <a:r>
              <a:rPr lang="en-US" dirty="0">
                <a:latin typeface="Courier New"/>
                <a:cs typeface="Courier New"/>
              </a:rPr>
              <a:t>Q_PROPERTY(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styleProperty</a:t>
            </a:r>
            <a:r>
              <a:rPr lang="en-US" dirty="0">
                <a:latin typeface="Courier New"/>
                <a:cs typeface="Courier New"/>
              </a:rPr>
              <a:t>…)</a:t>
            </a:r>
          </a:p>
          <a:p>
            <a:pPr lvl="1"/>
            <a:r>
              <a:rPr lang="en-US" dirty="0"/>
              <a:t>a factory: </a:t>
            </a:r>
            <a:r>
              <a:rPr lang="en-US" dirty="0">
                <a:latin typeface="Courier New"/>
                <a:cs typeface="Courier New"/>
              </a:rPr>
              <a:t>static 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qmlAttachedProperties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*object);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QML_DECLARE_TYPEINFO(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, QML_HAS_ATTACHED_PROPERTIES) </a:t>
            </a:r>
          </a:p>
          <a:p>
            <a:r>
              <a:rPr lang="en-US" dirty="0"/>
              <a:t>Register your C++ type for the QML engine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qmlRegisterUncreatableType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CoolStyle</a:t>
            </a:r>
            <a:r>
              <a:rPr lang="en-US" dirty="0">
                <a:latin typeface="Courier New"/>
                <a:cs typeface="Courier New"/>
              </a:rPr>
              <a:t>&gt;(“</a:t>
            </a:r>
            <a:r>
              <a:rPr lang="en-US" dirty="0" err="1">
                <a:latin typeface="Courier New"/>
                <a:cs typeface="Courier New"/>
              </a:rPr>
              <a:t>StyleModule</a:t>
            </a:r>
            <a:r>
              <a:rPr lang="en-US" dirty="0">
                <a:latin typeface="Courier New"/>
                <a:cs typeface="Courier New"/>
              </a:rPr>
              <a:t>”, 42, 0, “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>
                <a:latin typeface="Courier New"/>
                <a:cs typeface="Courier New"/>
              </a:rPr>
              <a:t>”, “Error message”)</a:t>
            </a:r>
          </a:p>
          <a:p>
            <a:r>
              <a:rPr lang="en-US" dirty="0"/>
              <a:t>Use the property in custom styling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1957" y="3824111"/>
            <a:ext cx="8067600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import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StyleModule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42.0 </a:t>
            </a:r>
            <a:br>
              <a:rPr lang="en-US" dirty="0"/>
            </a:br>
            <a:endParaRPr lang="en-US" dirty="0"/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2”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CoolStyleName</a:t>
            </a:r>
            <a:r>
              <a:rPr lang="en-US" dirty="0" err="1">
                <a:solidFill>
                  <a:srgbClr val="800000"/>
                </a:solidFill>
              </a:rPr>
              <a:t>.styleProperty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23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endParaRPr lang="en-US" dirty="0">
              <a:solidFill>
                <a:srgbClr val="1E1B18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2616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Controls Styles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771320" cy="37849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Define attached properties, used in controls styling</a:t>
            </a:r>
          </a:p>
          <a:p>
            <a:r>
              <a:rPr lang="en-US" dirty="0"/>
              <a:t>Default style</a:t>
            </a:r>
          </a:p>
          <a:p>
            <a:pPr lvl="1"/>
            <a:r>
              <a:rPr lang="en-US" dirty="0"/>
              <a:t>Light-weight default style</a:t>
            </a:r>
          </a:p>
          <a:p>
            <a:pPr lvl="1"/>
            <a:r>
              <a:rPr lang="en-US" dirty="0"/>
              <a:t>Used as a fallback, if the style does not implement a control</a:t>
            </a:r>
          </a:p>
          <a:p>
            <a:r>
              <a:rPr lang="en-US" dirty="0"/>
              <a:t>Imaging style</a:t>
            </a:r>
          </a:p>
          <a:p>
            <a:pPr lvl="1"/>
            <a:r>
              <a:rPr lang="en-US" dirty="0"/>
              <a:t>Property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/>
              <a:t> defines the image assets location </a:t>
            </a:r>
          </a:p>
          <a:p>
            <a:r>
              <a:rPr lang="en-US" dirty="0"/>
              <a:t>Material and Universal styles</a:t>
            </a:r>
          </a:p>
          <a:p>
            <a:pPr lvl="1"/>
            <a:r>
              <a:rPr lang="en-US" dirty="0"/>
              <a:t>Google Material and MS Universal Design Guidelines –based styles</a:t>
            </a:r>
          </a:p>
          <a:p>
            <a:pPr lvl="1"/>
            <a:r>
              <a:rPr lang="en-US" dirty="0"/>
              <a:t>Properties: accent, background, foreground, theme, primary (only in Material style)</a:t>
            </a:r>
          </a:p>
          <a:p>
            <a:r>
              <a:rPr lang="en-US" dirty="0"/>
              <a:t>Fusion style</a:t>
            </a:r>
          </a:p>
          <a:p>
            <a:pPr lvl="1"/>
            <a:r>
              <a:rPr lang="en-US" dirty="0"/>
              <a:t>Platform-agnostic style, providing desktop </a:t>
            </a:r>
            <a:r>
              <a:rPr lang="en-US" dirty="0" err="1"/>
              <a:t>look’n’feel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97BAD-9CDF-9047-9D20-F05FA949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576" y="1192563"/>
            <a:ext cx="1980514" cy="239886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B6C693-CF16-8A45-8B0E-3CCC6C67D1EE}"/>
              </a:ext>
            </a:extLst>
          </p:cNvPr>
          <p:cNvSpPr txBox="1">
            <a:spLocks/>
          </p:cNvSpPr>
          <p:nvPr/>
        </p:nvSpPr>
        <p:spPr>
          <a:xfrm>
            <a:off x="4824165" y="3769707"/>
            <a:ext cx="4158822" cy="124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import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QtQuick.Controls.Material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2.0 </a:t>
            </a:r>
            <a:br>
              <a:rPr lang="en-US" sz="1200" dirty="0"/>
            </a:br>
            <a:r>
              <a:rPr lang="en-US" sz="1200" dirty="0">
                <a:solidFill>
                  <a:srgbClr val="800080"/>
                </a:solidFill>
              </a:rPr>
              <a:t>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text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"Stop”;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0000"/>
                </a:solidFill>
              </a:rPr>
              <a:t>highlighted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true 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>
                <a:solidFill>
                  <a:srgbClr val="800000"/>
                </a:solidFill>
              </a:rPr>
              <a:t>Material.accent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Material</a:t>
            </a:r>
            <a:r>
              <a:rPr lang="en-US" sz="1200" dirty="0" err="1"/>
              <a:t>.Red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</a:t>
            </a:r>
            <a:r>
              <a:rPr lang="en-US" sz="1200" dirty="0" err="1">
                <a:solidFill>
                  <a:srgbClr val="800000"/>
                </a:solidFill>
              </a:rPr>
              <a:t>Material.theme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Material</a:t>
            </a:r>
            <a:r>
              <a:rPr lang="en-US" sz="1200" dirty="0" err="1"/>
              <a:t>.Dark</a:t>
            </a:r>
            <a:r>
              <a:rPr lang="en-US" sz="1200" dirty="0"/>
              <a:t> </a:t>
            </a:r>
          </a:p>
          <a:p>
            <a:r>
              <a:rPr lang="en-US" sz="1200" dirty="0"/>
              <a:t>}</a:t>
            </a:r>
            <a:endParaRPr lang="en-US" sz="1200" dirty="0">
              <a:solidFill>
                <a:srgbClr val="1E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54524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Configuration File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4771320" cy="3784985"/>
          </a:xfrm>
        </p:spPr>
        <p:txBody>
          <a:bodyPr>
            <a:normAutofit/>
          </a:bodyPr>
          <a:lstStyle/>
          <a:p>
            <a:r>
              <a:rPr lang="en-US" dirty="0"/>
              <a:t>Deployed in resources similarly to QML files</a:t>
            </a:r>
          </a:p>
          <a:p>
            <a:endParaRPr lang="en-US" dirty="0"/>
          </a:p>
          <a:p>
            <a:r>
              <a:rPr lang="en-US" dirty="0"/>
              <a:t>Configure style and style properties</a:t>
            </a:r>
          </a:p>
          <a:p>
            <a:endParaRPr lang="en-US" dirty="0"/>
          </a:p>
          <a:p>
            <a:r>
              <a:rPr lang="en-US" dirty="0"/>
              <a:t>Configure default font properties </a:t>
            </a:r>
          </a:p>
          <a:p>
            <a:endParaRPr lang="en-US" dirty="0"/>
          </a:p>
          <a:p>
            <a:r>
              <a:rPr lang="en-US" dirty="0"/>
              <a:t>Configure palette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B6C693-CF16-8A45-8B0E-3CCC6C67D1EE}"/>
              </a:ext>
            </a:extLst>
          </p:cNvPr>
          <p:cNvSpPr txBox="1">
            <a:spLocks/>
          </p:cNvSpPr>
          <p:nvPr/>
        </p:nvSpPr>
        <p:spPr>
          <a:xfrm>
            <a:off x="4760665" y="1370838"/>
            <a:ext cx="4158822" cy="2401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[Controls]</a:t>
            </a:r>
          </a:p>
          <a:p>
            <a:r>
              <a:rPr lang="en-US" sz="1200" dirty="0"/>
              <a:t>Style=Custom</a:t>
            </a:r>
          </a:p>
          <a:p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[Universal] </a:t>
            </a:r>
          </a:p>
          <a:p>
            <a:r>
              <a:rPr lang="en-US" sz="1200" dirty="0"/>
              <a:t>Theme=Dark </a:t>
            </a:r>
          </a:p>
          <a:p>
            <a:endParaRPr lang="en-US" sz="1200" dirty="0"/>
          </a:p>
          <a:p>
            <a:r>
              <a:rPr lang="en-US" sz="1200" dirty="0"/>
              <a:t>Font\Family=Courier New</a:t>
            </a:r>
          </a:p>
          <a:p>
            <a:r>
              <a:rPr lang="en-US" sz="1200" dirty="0"/>
              <a:t>Font\</a:t>
            </a:r>
            <a:r>
              <a:rPr lang="en-US" sz="1200" dirty="0" err="1"/>
              <a:t>PointSize</a:t>
            </a:r>
            <a:r>
              <a:rPr lang="en-US" sz="1200" dirty="0"/>
              <a:t>=24</a:t>
            </a:r>
          </a:p>
          <a:p>
            <a:r>
              <a:rPr lang="en-US" sz="1200" dirty="0"/>
              <a:t>Font\Style=</a:t>
            </a:r>
            <a:r>
              <a:rPr lang="en-US" sz="1200" dirty="0" err="1"/>
              <a:t>StyleItalic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[Custom]</a:t>
            </a:r>
          </a:p>
          <a:p>
            <a:r>
              <a:rPr lang="en-US" sz="1200" dirty="0"/>
              <a:t>Palette\Text=#</a:t>
            </a:r>
            <a:r>
              <a:rPr lang="en-US" sz="1200" dirty="0" err="1"/>
              <a:t>abcdef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848093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400" spc="0" dirty="0">
                <a:solidFill>
                  <a:srgbClr val="09102B"/>
                </a:solidFill>
                <a:latin typeface="Titillium Web"/>
                <a:cs typeface="+mj-cs"/>
              </a:rPr>
              <a:t>Platform, Locale, and Style Variants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23276" cy="3784985"/>
          </a:xfrm>
        </p:spPr>
        <p:txBody>
          <a:bodyPr>
            <a:normAutofit/>
          </a:bodyPr>
          <a:lstStyle/>
          <a:p>
            <a:r>
              <a:rPr lang="en-US" dirty="0"/>
              <a:t>Built-in support for selecting different variants of QML files</a:t>
            </a:r>
          </a:p>
          <a:p>
            <a:pPr lvl="1"/>
            <a:r>
              <a:rPr lang="en-US" dirty="0"/>
              <a:t>Based on the file selectors</a:t>
            </a:r>
          </a:p>
          <a:p>
            <a:r>
              <a:rPr lang="en-US" dirty="0"/>
              <a:t>Platform</a:t>
            </a: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/>
          </a:p>
          <a:p>
            <a:r>
              <a:rPr lang="en-US" dirty="0"/>
              <a:t>Locale</a:t>
            </a: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fi_FI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/>
          </a:p>
          <a:p>
            <a:r>
              <a:rPr lang="en-US" dirty="0"/>
              <a:t>Style</a:t>
            </a:r>
          </a:p>
          <a:p>
            <a:pPr marL="35718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:/+custom/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Variants may be combined as well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:/+custom/+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fi_FI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CustomControl.qml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5313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313209" cy="3765606"/>
          </a:xfrm>
        </p:spPr>
        <p:txBody>
          <a:bodyPr>
            <a:normAutofit/>
          </a:bodyPr>
          <a:lstStyle/>
          <a:p>
            <a:r>
              <a:rPr lang="en-US" dirty="0"/>
              <a:t>Qt Quick Controls provide ready-made UI controls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ApplicationWindow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QQuickWindow</a:t>
            </a:r>
            <a:r>
              <a:rPr lang="en-US" dirty="0"/>
              <a:t> with header and footer </a:t>
            </a:r>
          </a:p>
          <a:p>
            <a:endParaRPr lang="en-US" dirty="0"/>
          </a:p>
          <a:p>
            <a:r>
              <a:rPr lang="en-US" dirty="0"/>
              <a:t>Window may contain any views, controls, items </a:t>
            </a:r>
          </a:p>
          <a:p>
            <a:pPr lvl="1"/>
            <a:r>
              <a:rPr lang="en-US" dirty="0"/>
              <a:t>Split view, stack view, tab view, scroll view</a:t>
            </a:r>
          </a:p>
          <a:p>
            <a:pPr lvl="1"/>
            <a:r>
              <a:rPr lang="en-US" dirty="0"/>
              <a:t>Button, slider, label etc.</a:t>
            </a:r>
          </a:p>
          <a:p>
            <a:pPr lvl="1"/>
            <a:endParaRPr lang="en-US" dirty="0"/>
          </a:p>
          <a:p>
            <a:r>
              <a:rPr lang="en-US" dirty="0"/>
              <a:t>Controls may be styled in three ways</a:t>
            </a:r>
          </a:p>
          <a:p>
            <a:pPr lvl="1"/>
            <a:r>
              <a:rPr lang="en-US" dirty="0"/>
              <a:t>With custom background and content items </a:t>
            </a:r>
          </a:p>
          <a:p>
            <a:pPr lvl="1"/>
            <a:r>
              <a:rPr lang="en-US" dirty="0"/>
              <a:t>By changing existing style properties</a:t>
            </a:r>
          </a:p>
          <a:p>
            <a:pPr lvl="1"/>
            <a:r>
              <a:rPr lang="en-US" dirty="0"/>
              <a:t>By creating completely new styles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6610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Integration</a:t>
            </a:r>
          </a:p>
        </p:txBody>
      </p:sp>
    </p:spTree>
    <p:extLst>
      <p:ext uri="{BB962C8B-B14F-4D97-AF65-F5344CB8AC3E}">
        <p14:creationId xmlns:p14="http://schemas.microsoft.com/office/powerpoint/2010/main" val="188233136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The QML runtime environment</a:t>
            </a:r>
          </a:p>
          <a:p>
            <a:pPr lvl="1"/>
            <a:r>
              <a:rPr lang="en-US" dirty="0"/>
              <a:t>Understanding of the basic architecture</a:t>
            </a:r>
          </a:p>
          <a:p>
            <a:pPr lvl="1"/>
            <a:r>
              <a:rPr lang="en-US" dirty="0"/>
              <a:t>Ability to set up QML in a C++ application </a:t>
            </a:r>
          </a:p>
          <a:p>
            <a:endParaRPr lang="en-US" dirty="0"/>
          </a:p>
          <a:p>
            <a:r>
              <a:rPr lang="en-US" dirty="0"/>
              <a:t>Exposing C++ objects to QML</a:t>
            </a:r>
          </a:p>
          <a:p>
            <a:pPr lvl="1"/>
            <a:r>
              <a:rPr lang="en-US" dirty="0"/>
              <a:t>Knowledge of the Qt features that can be exposed</a:t>
            </a:r>
          </a:p>
          <a:p>
            <a:pPr lvl="1"/>
            <a:r>
              <a:rPr lang="en-US" dirty="0"/>
              <a:t>Familiarity with the mechanisms used to expose objects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10059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-integration/ex-clock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36070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Declarative Environment 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40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QML defines user interfaces using QML types and properties</a:t>
            </a:r>
          </a:p>
          <a:p>
            <a:pPr lvl="1"/>
            <a:r>
              <a:rPr lang="en-US" dirty="0"/>
              <a:t>Types are the structures in QML source code </a:t>
            </a:r>
          </a:p>
          <a:p>
            <a:pPr lvl="1"/>
            <a:r>
              <a:rPr lang="en-US" dirty="0"/>
              <a:t>Items are visual types</a:t>
            </a:r>
          </a:p>
          <a:p>
            <a:r>
              <a:rPr lang="en-US" dirty="0"/>
              <a:t>Standard types contain properties and methods </a:t>
            </a:r>
          </a:p>
          <a:p>
            <a:pPr lvl="1"/>
            <a:r>
              <a:rPr lang="en-US" dirty="0"/>
              <a:t>Properties can be changed from their default values </a:t>
            </a:r>
          </a:p>
          <a:p>
            <a:pPr lvl="1"/>
            <a:r>
              <a:rPr lang="en-US" dirty="0"/>
              <a:t>Property values can be JavaScript expressions</a:t>
            </a:r>
          </a:p>
          <a:p>
            <a:pPr lvl="1"/>
            <a:r>
              <a:rPr lang="en-US" dirty="0">
                <a:solidFill>
                  <a:srgbClr val="328930"/>
                </a:solidFill>
                <a:latin typeface="Courier New"/>
                <a:cs typeface="Courier New"/>
              </a:rPr>
              <a:t>id</a:t>
            </a:r>
            <a:r>
              <a:rPr lang="en-US" dirty="0"/>
              <a:t> properties give identities to objects </a:t>
            </a:r>
          </a:p>
          <a:p>
            <a:r>
              <a:rPr lang="en-US" dirty="0"/>
              <a:t>Properties are bound together</a:t>
            </a:r>
          </a:p>
          <a:p>
            <a:pPr lvl="1"/>
            <a:r>
              <a:rPr lang="en-US" dirty="0"/>
              <a:t>When a property changes, the properties that reference it are updated </a:t>
            </a:r>
          </a:p>
          <a:p>
            <a:r>
              <a:rPr lang="en-US" dirty="0"/>
              <a:t>Some standard types define methods </a:t>
            </a:r>
          </a:p>
          <a:p>
            <a:r>
              <a:rPr lang="en-US" dirty="0"/>
              <a:t>A range of built-in types is provided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1692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Qt Quick is a combination of technologies: </a:t>
            </a:r>
          </a:p>
          <a:p>
            <a:r>
              <a:rPr lang="en-US" dirty="0"/>
              <a:t>A set of components, some graphical </a:t>
            </a:r>
          </a:p>
          <a:p>
            <a:r>
              <a:rPr lang="en-US" dirty="0"/>
              <a:t>A declarative language: QML </a:t>
            </a:r>
          </a:p>
          <a:p>
            <a:pPr lvl="1"/>
            <a:r>
              <a:rPr lang="en-US" dirty="0"/>
              <a:t>Based on JavaScript</a:t>
            </a:r>
          </a:p>
          <a:p>
            <a:pPr lvl="1"/>
            <a:r>
              <a:rPr lang="en-US" dirty="0"/>
              <a:t>Running on a virtual machine </a:t>
            </a:r>
          </a:p>
          <a:p>
            <a:r>
              <a:rPr lang="en-US" dirty="0"/>
              <a:t>A C++ API for managing and interacting with components</a:t>
            </a:r>
          </a:p>
          <a:p>
            <a:pPr lvl="1"/>
            <a:r>
              <a:rPr lang="en-US" dirty="0"/>
              <a:t>The </a:t>
            </a:r>
            <a:r>
              <a:rPr lang="en-US" b="1" dirty="0" err="1"/>
              <a:t>QtQuick</a:t>
            </a:r>
            <a:r>
              <a:rPr lang="en-US" b="1" dirty="0"/>
              <a:t> </a:t>
            </a:r>
            <a:r>
              <a:rPr lang="en-US" dirty="0"/>
              <a:t>module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028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Setting up a </a:t>
            </a:r>
            <a:r>
              <a:rPr lang="en-US" dirty="0" err="1"/>
              <a:t>QtQuick</a:t>
            </a:r>
            <a:r>
              <a:rPr lang="en-US" dirty="0"/>
              <a:t> Application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319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animation.qml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10059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</a:t>
            </a:r>
            <a:r>
              <a:rPr lang="en-US" sz="1400" dirty="0" err="1">
                <a:latin typeface="Open Sans Light"/>
                <a:cs typeface="Open Sans Light"/>
              </a:rPr>
              <a:t>simpleviewer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028333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</a:t>
            </a:r>
            <a:r>
              <a:rPr lang="en-US" dirty="0" err="1"/>
              <a:t>QtQuick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quick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RESOURCES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simpleviewer.qrc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9588" y="2184400"/>
            <a:ext cx="8209301" cy="138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2.2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</a:t>
            </a:r>
            <a:r>
              <a:rPr lang="en-US" sz="1400" dirty="0" err="1">
                <a:latin typeface="Open Sans Light"/>
                <a:cs typeface="Open Sans Light"/>
              </a:rPr>
              <a:t>simpleviewer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621543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Exporting C++ Objects to QML 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466732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Objects 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C++ objects can be exported to QML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notify signal is needed for correct property bindings! </a:t>
            </a:r>
          </a:p>
          <a:p>
            <a:pPr fontAlgn="auto"/>
            <a:r>
              <a:rPr lang="en-US" dirty="0">
                <a:latin typeface="Courier New"/>
                <a:cs typeface="Courier New"/>
              </a:rPr>
              <a:t>Q_PROPERTY</a:t>
            </a:r>
            <a:r>
              <a:rPr lang="en-US" dirty="0"/>
              <a:t> must be at top of class  </a:t>
            </a:r>
          </a:p>
          <a:p>
            <a:pPr marL="0" indent="0" fontAlgn="auto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1676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setName</a:t>
            </a:r>
            <a:r>
              <a:rPr lang="en-US" dirty="0">
                <a:latin typeface="Courier New"/>
                <a:cs typeface="Courier New"/>
              </a:rPr>
              <a:t> 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nameChanged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ageChanged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User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5258922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C++ Objects 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0765" cy="378498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QQmlContext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exports the instance to QML. </a:t>
            </a:r>
          </a:p>
          <a:p>
            <a:r>
              <a:rPr lang="en-US" dirty="0"/>
              <a:t>All properties of an object may be exposed with </a:t>
            </a:r>
            <a:r>
              <a:rPr lang="en-US" dirty="0" err="1">
                <a:latin typeface="Courier New"/>
                <a:cs typeface="Courier New"/>
              </a:rPr>
              <a:t>setContextObject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003778"/>
            <a:ext cx="8209301" cy="3152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AnimalModel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model;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"Wolf"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"Medium"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"Polar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bear"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"Large"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model.addAnimal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Animal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Quoll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"Small"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ctxt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engine.rootContext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ctxt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setContextProperty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animalModel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&amp;model);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view.qml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285740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Object in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Use the instances like any other QML object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811868"/>
            <a:ext cx="8209301" cy="334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80"/>
                </a:solidFill>
                <a:latin typeface="Courier New"/>
                <a:cs typeface="Courier New"/>
              </a:rPr>
              <a:t>animalModel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delegate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"Animal: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537703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What Is Exported? 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1846495"/>
          </a:xfrm>
        </p:spPr>
        <p:txBody>
          <a:bodyPr>
            <a:normAutofit/>
          </a:bodyPr>
          <a:lstStyle/>
          <a:p>
            <a:r>
              <a:rPr lang="en-US" dirty="0"/>
              <a:t>Properties </a:t>
            </a:r>
          </a:p>
          <a:p>
            <a:pPr fontAlgn="auto"/>
            <a:r>
              <a:rPr lang="en-US" dirty="0"/>
              <a:t>Signals </a:t>
            </a:r>
          </a:p>
          <a:p>
            <a:pPr fontAlgn="auto"/>
            <a:r>
              <a:rPr lang="en-US" dirty="0"/>
              <a:t>Slots </a:t>
            </a:r>
          </a:p>
          <a:p>
            <a:pPr fontAlgn="auto"/>
            <a:r>
              <a:rPr lang="en-US" dirty="0"/>
              <a:t>Methods marked with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</a:p>
          <a:p>
            <a:pPr fontAlgn="auto"/>
            <a:r>
              <a:rPr lang="en-US" dirty="0" err="1"/>
              <a:t>Enums</a:t>
            </a:r>
            <a:r>
              <a:rPr lang="en-US" dirty="0"/>
              <a:t> registered with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Q_ENUMS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098800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durationChanged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Q_ENUMS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unitChanged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MilliSeconds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910917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Exporting Classes to QML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235237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Overview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define a new type in QML: </a:t>
            </a:r>
          </a:p>
          <a:p>
            <a:r>
              <a:rPr lang="en-US" dirty="0"/>
              <a:t>In C++: Subclass either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r>
              <a:rPr lang="en-US" dirty="0"/>
              <a:t>In C++: Register the type with the QML environment</a:t>
            </a:r>
          </a:p>
          <a:p>
            <a:r>
              <a:rPr lang="en-US" dirty="0"/>
              <a:t>In QML: Import the module containing the new item </a:t>
            </a:r>
          </a:p>
          <a:p>
            <a:r>
              <a:rPr lang="en-US" dirty="0"/>
              <a:t>In QML: Use the item like any other standard item </a:t>
            </a:r>
          </a:p>
          <a:p>
            <a:endParaRPr lang="en-US" dirty="0"/>
          </a:p>
          <a:p>
            <a:r>
              <a:rPr lang="en-US" dirty="0"/>
              <a:t>Non-visual types are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subclasses</a:t>
            </a:r>
          </a:p>
          <a:p>
            <a:r>
              <a:rPr lang="en-US" dirty="0"/>
              <a:t>Visual types (items) are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subclasses 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the C++ equivalent of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Item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9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Nested Items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383742" cy="378498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The image on the right shows two items and two child items inside a 400 × 400 rectangle. </a:t>
            </a:r>
          </a:p>
          <a:p>
            <a:pPr indent="0">
              <a:buNone/>
            </a:pP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Recreate the scene using Rectangle items. Make item sizes scalable. Positions can be fixed. 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Can items overlap? Experiment by moving the light blue or green rectangles.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Can child items be displayed outside their parents? Experiment by giving one of the child items negative coordinates.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nested-ele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5" y="1370838"/>
            <a:ext cx="2709333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209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Implementing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3142220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Implementing the Class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/>
              <a:t> is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subclass</a:t>
            </a:r>
          </a:p>
          <a:p>
            <a:endParaRPr lang="en-US" dirty="0"/>
          </a:p>
          <a:p>
            <a:r>
              <a:rPr lang="en-US" dirty="0"/>
              <a:t>As with all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QObjects</a:t>
            </a:r>
            <a:r>
              <a:rPr lang="en-US" dirty="0"/>
              <a:t>, each item can have a parent</a:t>
            </a:r>
          </a:p>
          <a:p>
            <a:endParaRPr lang="en-US" dirty="0"/>
          </a:p>
          <a:p>
            <a:r>
              <a:rPr lang="en-US" dirty="0"/>
              <a:t>Non-GUI custom items do not need to worry about any painting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446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Implementing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331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timer.h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642324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Registering the Class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timer.h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Expose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"Timer”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267201"/>
            <a:ext cx="7513803" cy="820890"/>
          </a:xfrm>
        </p:spPr>
        <p:txBody>
          <a:bodyPr>
            <a:normAutofit/>
          </a:bodyPr>
          <a:lstStyle/>
          <a:p>
            <a:pPr fontAlgn="auto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/>
              <a:t> registered as an QML type in module </a:t>
            </a:r>
            <a:r>
              <a:rPr lang="en-US" dirty="0">
                <a:latin typeface="Courier New"/>
                <a:cs typeface="Courier New"/>
              </a:rPr>
              <a:t>”</a:t>
            </a:r>
            <a:r>
              <a:rPr lang="en-US" dirty="0" err="1">
                <a:latin typeface="Courier New"/>
                <a:cs typeface="Courier New"/>
              </a:rPr>
              <a:t>CustomComponents</a:t>
            </a:r>
            <a:r>
              <a:rPr lang="en-US" dirty="0">
                <a:latin typeface="Courier New"/>
                <a:cs typeface="Courier New"/>
              </a:rPr>
              <a:t>” </a:t>
            </a:r>
          </a:p>
          <a:p>
            <a:pPr fontAlgn="auto"/>
            <a:r>
              <a:rPr lang="en-US" dirty="0"/>
              <a:t>Automatically available to the </a:t>
            </a:r>
            <a:r>
              <a:rPr lang="en-US" dirty="0" err="1">
                <a:latin typeface="Courier New"/>
                <a:cs typeface="Courier New"/>
              </a:rPr>
              <a:t>main.qml</a:t>
            </a:r>
            <a:r>
              <a:rPr lang="en-US" dirty="0"/>
              <a:t>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408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Reviewing the Registration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77743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/>
          </a:p>
          <a:p>
            <a:r>
              <a:rPr lang="en-US" dirty="0"/>
              <a:t>This registers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/>
              <a:t> C++ class </a:t>
            </a:r>
          </a:p>
          <a:p>
            <a:endParaRPr lang="en-US" dirty="0"/>
          </a:p>
          <a:p>
            <a:r>
              <a:rPr lang="en-US" dirty="0"/>
              <a:t>Available from the </a:t>
            </a:r>
            <a:r>
              <a:rPr lang="en-US" dirty="0" err="1">
                <a:latin typeface="Courier New"/>
                <a:cs typeface="Courier New"/>
              </a:rPr>
              <a:t>CustomComponents</a:t>
            </a:r>
            <a:r>
              <a:rPr lang="en-US" dirty="0"/>
              <a:t> QML module</a:t>
            </a:r>
          </a:p>
          <a:p>
            <a:pPr lvl="1"/>
            <a:r>
              <a:rPr lang="en-US" dirty="0"/>
              <a:t>version1.0 (first number is major; second Is minor) </a:t>
            </a:r>
          </a:p>
          <a:p>
            <a:endParaRPr lang="en-US" dirty="0"/>
          </a:p>
          <a:p>
            <a:r>
              <a:rPr lang="en-US" dirty="0"/>
              <a:t>Available as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/>
              <a:t> type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/>
              <a:t> type is an non-visual item </a:t>
            </a:r>
          </a:p>
          <a:p>
            <a:pPr lvl="1"/>
            <a:r>
              <a:rPr lang="en-US" dirty="0"/>
              <a:t>A subclass of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330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Registration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77743" cy="3784985"/>
          </a:xfrm>
        </p:spPr>
        <p:txBody>
          <a:bodyPr>
            <a:normAutofit/>
          </a:bodyPr>
          <a:lstStyle/>
          <a:p>
            <a:r>
              <a:rPr lang="en-US" dirty="0"/>
              <a:t>Singletons </a:t>
            </a:r>
          </a:p>
          <a:p>
            <a:pPr lvl="1"/>
            <a:r>
              <a:rPr lang="en-US" dirty="0"/>
              <a:t>No need to instantiate objects in QML as with QML register type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QJSValue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qmlRegisterSingletonType</a:t>
            </a:r>
            <a:r>
              <a:rPr lang="en-US" dirty="0">
                <a:latin typeface="Courier New"/>
                <a:cs typeface="Courier New"/>
              </a:rPr>
              <a:t>&lt;Type&gt;(“module”, 1, 7, ”</a:t>
            </a:r>
            <a:r>
              <a:rPr lang="en-US" dirty="0" err="1">
                <a:latin typeface="Courier New"/>
                <a:cs typeface="Courier New"/>
              </a:rPr>
              <a:t>QMLType</a:t>
            </a:r>
            <a:r>
              <a:rPr lang="en-US" dirty="0">
                <a:latin typeface="Courier New"/>
                <a:cs typeface="Courier New"/>
              </a:rPr>
              <a:t>”, </a:t>
            </a:r>
            <a:r>
              <a:rPr lang="en-US" dirty="0" err="1">
                <a:latin typeface="Courier New"/>
                <a:cs typeface="Courier New"/>
              </a:rPr>
              <a:t>creationFunc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/>
          </a:p>
          <a:p>
            <a:r>
              <a:rPr lang="en-US" dirty="0"/>
              <a:t>Interfaces</a:t>
            </a:r>
          </a:p>
          <a:p>
            <a:pPr lvl="1"/>
            <a:r>
              <a:rPr lang="en-US" dirty="0"/>
              <a:t>For inheritance and object coercing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template&lt;type T&gt;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qmlRegisterInterface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/>
          </a:p>
          <a:p>
            <a:r>
              <a:rPr lang="en-GB" dirty="0"/>
              <a:t>Unavailable types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qmlRegisterTypeNotAvailable</a:t>
            </a:r>
            <a:r>
              <a:rPr lang="en-GB" dirty="0">
                <a:latin typeface="Courier New"/>
                <a:cs typeface="Courier New"/>
              </a:rPr>
              <a:t>()</a:t>
            </a:r>
            <a:endParaRPr lang="en-GB" dirty="0"/>
          </a:p>
          <a:p>
            <a:r>
              <a:rPr lang="en-GB" dirty="0" err="1"/>
              <a:t>Uncreatable</a:t>
            </a:r>
            <a:r>
              <a:rPr lang="en-GB" dirty="0"/>
              <a:t> type</a:t>
            </a:r>
          </a:p>
          <a:p>
            <a:pPr lvl="1"/>
            <a:r>
              <a:rPr lang="en-GB" dirty="0"/>
              <a:t>For providing enumerations and attached properties 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qmlRegisterUncreatableType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7079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3+4 Importing and Using the Class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644229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file: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5733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-integration/ex-simple-timer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39400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116495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</a:t>
            </a:r>
            <a:r>
              <a:rPr lang="en-US" i="1" dirty="0" err="1"/>
              <a:t>l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new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/>
              <a:t> property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5733"/>
            <a:ext cx="8209301" cy="2057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…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-integration/ex-timer-properties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149844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Q_PROPERTY</a:t>
            </a:r>
            <a:r>
              <a:rPr lang="en-US" dirty="0"/>
              <a:t> macro to define a new property </a:t>
            </a:r>
          </a:p>
          <a:p>
            <a:pPr lvl="1"/>
            <a:r>
              <a:rPr lang="en-US" dirty="0"/>
              <a:t>Named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/>
              <a:t>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type </a:t>
            </a:r>
          </a:p>
          <a:p>
            <a:pPr lvl="1"/>
            <a:r>
              <a:rPr lang="en-US" dirty="0"/>
              <a:t>With getter and setter,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interval()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Emits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signal when the value changes </a:t>
            </a:r>
          </a:p>
          <a:p>
            <a:r>
              <a:rPr lang="en-US" dirty="0"/>
              <a:t>The signal is just a notification</a:t>
            </a:r>
          </a:p>
          <a:p>
            <a:pPr lvl="1"/>
            <a:r>
              <a:rPr lang="en-US" dirty="0"/>
              <a:t>It contains no value </a:t>
            </a:r>
          </a:p>
          <a:p>
            <a:pPr lvl="1"/>
            <a:r>
              <a:rPr lang="en-US" dirty="0"/>
              <a:t>We must emit it to make property bindings work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9"/>
            <a:ext cx="8209301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// Or use MEMBER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….</a:t>
            </a:r>
          </a:p>
        </p:txBody>
      </p:sp>
    </p:spTree>
    <p:extLst>
      <p:ext uri="{BB962C8B-B14F-4D97-AF65-F5344CB8AC3E}">
        <p14:creationId xmlns:p14="http://schemas.microsoft.com/office/powerpoint/2010/main" val="152946113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Getter, Setter and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Declare the getter and setter</a:t>
            </a:r>
          </a:p>
          <a:p>
            <a:r>
              <a:rPr lang="en-US" dirty="0"/>
              <a:t>Declare the </a:t>
            </a:r>
            <a:r>
              <a:rPr lang="en-US" dirty="0" err="1"/>
              <a:t>notifier</a:t>
            </a:r>
            <a:r>
              <a:rPr lang="en-US" dirty="0"/>
              <a:t> signal</a:t>
            </a:r>
          </a:p>
          <a:p>
            <a:r>
              <a:rPr lang="en-US" dirty="0"/>
              <a:t>Contained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object holds actual value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9"/>
            <a:ext cx="8209301" cy="1676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interval();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43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72559"/>
              </p:ext>
            </p:extLst>
          </p:nvPr>
        </p:nvGraphicFramePr>
        <p:xfrm>
          <a:off x="423336" y="1024464"/>
          <a:ext cx="8246533" cy="39927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Animations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Animations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Easing Curves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Animation Groups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Presenting Data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Arranging Items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Data Models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Using Views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XML Models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Views Revisited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QtQuick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Controls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Qt Quick Designer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Qt Quick Controls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Application Window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Controls and Views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Styling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Multimedia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Media Player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Camera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Other Features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Audio Engine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36375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94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Composing UIs</a:t>
            </a:r>
          </a:p>
        </p:txBody>
      </p:sp>
    </p:spTree>
    <p:extLst>
      <p:ext uri="{BB962C8B-B14F-4D97-AF65-F5344CB8AC3E}">
        <p14:creationId xmlns:p14="http://schemas.microsoft.com/office/powerpoint/2010/main" val="31917048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Getter and Setter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timer.cpp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emit </a:t>
            </a:r>
            <a:r>
              <a:rPr lang="en-US" dirty="0" err="1"/>
              <a:t>notifier</a:t>
            </a:r>
            <a:r>
              <a:rPr lang="en-US" dirty="0"/>
              <a:t> signal if value does not actually change</a:t>
            </a:r>
          </a:p>
          <a:p>
            <a:r>
              <a:rPr lang="en-US" dirty="0"/>
              <a:t>Important to break cyclic dependencies in property bindings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8"/>
            <a:ext cx="8209301" cy="2726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-&gt;interval()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-&gt;stop();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Q_EMIT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::interval()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-&gt;interval();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5255454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Items and Properties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Register new QML types using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qmlRegisterType</a:t>
            </a:r>
            <a:endParaRPr lang="en-US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New non-GUI types are subclasses of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Add QML properties</a:t>
            </a:r>
          </a:p>
          <a:p>
            <a:pPr lvl="1"/>
            <a:r>
              <a:rPr lang="en-US" dirty="0"/>
              <a:t>Define C++ properties with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NOTIFY</a:t>
            </a:r>
            <a:r>
              <a:rPr lang="en-US" dirty="0"/>
              <a:t> signals </a:t>
            </a:r>
          </a:p>
          <a:p>
            <a:pPr lvl="1"/>
            <a:r>
              <a:rPr lang="en-US" dirty="0"/>
              <a:t>Notifications are used to maintain the bindings between items</a:t>
            </a:r>
          </a:p>
          <a:p>
            <a:pPr lvl="1"/>
            <a:r>
              <a:rPr lang="en-US" i="1" dirty="0"/>
              <a:t>Only </a:t>
            </a:r>
            <a:r>
              <a:rPr lang="en-US" dirty="0"/>
              <a:t>emit </a:t>
            </a:r>
            <a:r>
              <a:rPr lang="en-US" dirty="0" err="1"/>
              <a:t>notifier</a:t>
            </a:r>
            <a:r>
              <a:rPr lang="en-US" dirty="0"/>
              <a:t> signals if value actually changes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1589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main.qml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 new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signal handler</a:t>
            </a:r>
          </a:p>
          <a:p>
            <a:pPr lvl="1"/>
            <a:r>
              <a:rPr lang="en-US" dirty="0"/>
              <a:t>Outputs a message to </a:t>
            </a:r>
            <a:r>
              <a:rPr lang="en-US" dirty="0" err="1"/>
              <a:t>stderr</a:t>
            </a:r>
            <a:r>
              <a:rPr lang="en-US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2235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…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-integration/ex-timer-signals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05905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Add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timeout()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This will have a corresponding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handler in QML</a:t>
            </a:r>
          </a:p>
          <a:p>
            <a:pPr lvl="1"/>
            <a:r>
              <a:rPr lang="en-US" dirty="0"/>
              <a:t>We will emit this whenever the contained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object fires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846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timeout();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69897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Emitting the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timer.cpp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Change the constructor</a:t>
            </a:r>
          </a:p>
          <a:p>
            <a:r>
              <a:rPr lang="en-US" dirty="0"/>
              <a:t>Connect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::timeout()</a:t>
            </a:r>
            <a:r>
              <a:rPr lang="en-US" dirty="0"/>
              <a:t> signal to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Timer::timeout()</a:t>
            </a:r>
            <a:r>
              <a:rPr lang="en-US" dirty="0"/>
              <a:t> signal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150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connect(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169230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the Signal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main.qml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In C++: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::timeout()</a:t>
            </a:r>
            <a:r>
              <a:rPr lang="en-US" dirty="0"/>
              <a:t> signal is emitted</a:t>
            </a:r>
          </a:p>
          <a:p>
            <a:pPr lvl="1"/>
            <a:r>
              <a:rPr lang="en-US" dirty="0"/>
              <a:t>Connection means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Timer::timeout()</a:t>
            </a:r>
            <a:r>
              <a:rPr lang="en-US" dirty="0"/>
              <a:t> is emitted </a:t>
            </a:r>
          </a:p>
          <a:p>
            <a:r>
              <a:rPr lang="en-US" dirty="0"/>
              <a:t>In QML: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Timer</a:t>
            </a:r>
            <a:r>
              <a:rPr lang="en-US" dirty="0"/>
              <a:t> item's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handler is called </a:t>
            </a:r>
          </a:p>
          <a:p>
            <a:pPr lvl="1"/>
            <a:r>
              <a:rPr lang="en-US" dirty="0"/>
              <a:t>Outputs message to </a:t>
            </a:r>
            <a:r>
              <a:rPr lang="en-US" dirty="0" err="1"/>
              <a:t>stderr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150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fired!”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05909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Methods to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ways to add methods that can be called from QML: </a:t>
            </a:r>
          </a:p>
          <a:p>
            <a:r>
              <a:rPr lang="en-US" dirty="0"/>
              <a:t>Create C++ slots </a:t>
            </a:r>
          </a:p>
          <a:p>
            <a:pPr lvl="1"/>
            <a:r>
              <a:rPr lang="en-US" dirty="0"/>
              <a:t>Automatically exposed to QML</a:t>
            </a:r>
          </a:p>
          <a:p>
            <a:pPr lvl="1"/>
            <a:r>
              <a:rPr lang="en-US" dirty="0"/>
              <a:t>Useful for methods that do not return values </a:t>
            </a:r>
          </a:p>
          <a:p>
            <a:endParaRPr lang="en-US" dirty="0"/>
          </a:p>
          <a:p>
            <a:r>
              <a:rPr lang="en-US" dirty="0"/>
              <a:t>Mark regular C++ functions as </a:t>
            </a:r>
            <a:r>
              <a:rPr lang="en-US" dirty="0" err="1"/>
              <a:t>invokable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Allows values to be returned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188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main.qml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91738"/>
            <a:ext cx="8209301" cy="3403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fired!”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onClicked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>
                <a:latin typeface="Courier New"/>
                <a:cs typeface="Courier New"/>
              </a:rPr>
              <a:t>.active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>
                <a:latin typeface="Courier New"/>
                <a:cs typeface="Courier New"/>
              </a:rPr>
              <a:t>.start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       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>
                <a:latin typeface="Courier New"/>
                <a:cs typeface="Courier New"/>
              </a:rPr>
              <a:t>.stop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1085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>
                <a:latin typeface="Courier New"/>
                <a:cs typeface="Courier New"/>
              </a:rPr>
              <a:t>Timer</a:t>
            </a:r>
            <a:r>
              <a:rPr lang="en-US" dirty="0"/>
              <a:t> now has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start()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stop() </a:t>
            </a:r>
            <a:r>
              <a:rPr lang="en-US" dirty="0"/>
              <a:t>methods</a:t>
            </a:r>
          </a:p>
          <a:p>
            <a:r>
              <a:rPr lang="en-US" dirty="0"/>
              <a:t>Normally, could just use properties to change state... </a:t>
            </a:r>
          </a:p>
          <a:p>
            <a:r>
              <a:rPr lang="en-US" dirty="0"/>
              <a:t>For example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running</a:t>
            </a:r>
            <a:r>
              <a:rPr lang="en-US" dirty="0"/>
              <a:t>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-integration/ex-timer-slots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18236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Added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start()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stop()</a:t>
            </a:r>
            <a:r>
              <a:rPr lang="en-US" dirty="0"/>
              <a:t> slots to public slots section</a:t>
            </a:r>
          </a:p>
          <a:p>
            <a:r>
              <a:rPr lang="en-US" dirty="0"/>
              <a:t>No difference to declaring slots in pure C++ application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57873"/>
            <a:ext cx="8209301" cy="880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Q_SLOTS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start();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stop();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51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Nested Items</a:t>
            </a:r>
          </a:p>
          <a:p>
            <a:r>
              <a:rPr lang="en-US" dirty="0"/>
              <a:t>Graphical QML Types</a:t>
            </a:r>
          </a:p>
          <a:p>
            <a:r>
              <a:rPr lang="en-US" dirty="0"/>
              <a:t>Text Type</a:t>
            </a:r>
          </a:p>
          <a:p>
            <a:r>
              <a:rPr lang="en-US" dirty="0"/>
              <a:t>Anchor Layout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9046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Slots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timer.cpp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to emit </a:t>
            </a:r>
            <a:r>
              <a:rPr lang="en-US" dirty="0" err="1"/>
              <a:t>notifier</a:t>
            </a:r>
            <a:r>
              <a:rPr lang="en-US" dirty="0"/>
              <a:t> signal for any changing 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5"/>
            <a:ext cx="8209301" cy="2878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::start()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isActive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-&gt;start();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Q_EMIT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activeChanged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::stop()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isActive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-&gt;stop();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Q_EMIT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activeChanged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3561722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Methods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main.qml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Timer now has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Obtain a random interval using this method</a:t>
            </a:r>
          </a:p>
          <a:p>
            <a:pPr lvl="1"/>
            <a:r>
              <a:rPr lang="en-US" dirty="0"/>
              <a:t>Accepts arguments for min and max intervals </a:t>
            </a:r>
          </a:p>
          <a:p>
            <a:pPr lvl="1"/>
            <a:r>
              <a:rPr lang="en-US" dirty="0"/>
              <a:t>Set the interval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interval</a:t>
            </a:r>
            <a:r>
              <a:rPr lang="en-US" dirty="0"/>
              <a:t> property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5"/>
            <a:ext cx="8209301" cy="172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 err="1">
                <a:latin typeface="Courier New"/>
                <a:cs typeface="Courier New"/>
              </a:rPr>
              <a:t>.randomInterval</a:t>
            </a:r>
            <a:r>
              <a:rPr lang="en-US" dirty="0">
                <a:latin typeface="Courier New"/>
                <a:cs typeface="Courier New"/>
              </a:rPr>
              <a:t>(500,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1500)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onTimeout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console</a:t>
            </a:r>
            <a:r>
              <a:rPr lang="en-US" dirty="0" err="1">
                <a:latin typeface="Courier New"/>
                <a:cs typeface="Courier New"/>
              </a:rPr>
              <a:t>.log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fired!”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i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-integration/ex-methods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776455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 Method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Define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Add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dirty="0"/>
              <a:t> macro before the declaration </a:t>
            </a:r>
          </a:p>
          <a:p>
            <a:pPr lvl="1"/>
            <a:r>
              <a:rPr lang="en-US" dirty="0"/>
              <a:t>Returns an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value</a:t>
            </a:r>
          </a:p>
          <a:p>
            <a:pPr lvl="1"/>
            <a:r>
              <a:rPr lang="en-US" i="1" dirty="0"/>
              <a:t>Cannot </a:t>
            </a:r>
            <a:r>
              <a:rPr lang="en-US" dirty="0"/>
              <a:t>return a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/>
              <a:t> reference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7"/>
            <a:ext cx="8209301" cy="1185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Q_INVOKABLE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max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930915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 Method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567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timer.cpp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the new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The pseudo-random number generator has already been seeded </a:t>
            </a:r>
          </a:p>
          <a:p>
            <a:pPr lvl="1"/>
            <a:r>
              <a:rPr lang="en-US" dirty="0"/>
              <a:t>Simply return an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Do not use the </a:t>
            </a:r>
            <a:r>
              <a:rPr lang="en-US" sz="1600" dirty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sz="1600" dirty="0"/>
              <a:t> </a:t>
            </a:r>
            <a:r>
              <a:rPr lang="en-US" dirty="0"/>
              <a:t>macro in the source file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7"/>
            <a:ext cx="8209301" cy="174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randomInterval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max)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range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qrand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range;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"Random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msecs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msec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748224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 of Signals, Slots and Methods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Define signals</a:t>
            </a:r>
          </a:p>
          <a:p>
            <a:pPr lvl="1"/>
            <a:r>
              <a:rPr lang="en-US" dirty="0"/>
              <a:t>Connect to Qt signals with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onSignal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syntax </a:t>
            </a:r>
          </a:p>
          <a:p>
            <a:endParaRPr lang="en-US" dirty="0"/>
          </a:p>
          <a:p>
            <a:r>
              <a:rPr lang="en-US" dirty="0"/>
              <a:t>Define QML-callable methods</a:t>
            </a:r>
          </a:p>
          <a:p>
            <a:pPr lvl="1"/>
            <a:r>
              <a:rPr lang="en-US" dirty="0"/>
              <a:t>Reuse slots as QML-callable methods</a:t>
            </a:r>
          </a:p>
          <a:p>
            <a:pPr lvl="1"/>
            <a:r>
              <a:rPr lang="en-US" dirty="0"/>
              <a:t>Methods that return values are marked using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Q_INVOKABLE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9170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Class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Derive from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QQuickPaintedItem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Implement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paint(...)</a:t>
            </a:r>
          </a:p>
          <a:p>
            <a:endParaRPr lang="en-US" dirty="0"/>
          </a:p>
          <a:p>
            <a:r>
              <a:rPr lang="en-US" dirty="0"/>
              <a:t>Similar to non GUI classes: </a:t>
            </a:r>
          </a:p>
          <a:p>
            <a:pPr lvl="1"/>
            <a:r>
              <a:rPr lang="en-US" dirty="0"/>
              <a:t>Export object from C++</a:t>
            </a:r>
          </a:p>
          <a:p>
            <a:pPr lvl="1"/>
            <a:r>
              <a:rPr lang="en-US" dirty="0"/>
              <a:t>Import and use in QML</a:t>
            </a:r>
          </a:p>
          <a:p>
            <a:pPr lvl="1"/>
            <a:r>
              <a:rPr lang="en-US" dirty="0"/>
              <a:t>Properties, signals/slots,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6877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Class 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ellip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100666"/>
            <a:ext cx="2768601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4972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Class 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*painter)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qMax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(painter-&gt;pen().width()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rect.adjust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halfPenWidth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painter-&gt;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drawEllipse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923179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Class 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09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"Shapes"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"Ellipse"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engine;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engine.load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:/ellipse1.qml"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118583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</a:t>
            </a:r>
            <a:r>
              <a:rPr lang="en-US" dirty="0" err="1"/>
              <a:t>QPainter</a:t>
            </a:r>
            <a:r>
              <a:rPr lang="en-US" dirty="0"/>
              <a:t> based GUI Class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>
                <a:latin typeface="Courier New"/>
                <a:cs typeface="Courier New"/>
              </a:rPr>
              <a:t>ellipse1.qml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6"/>
            <a:ext cx="8209301" cy="2929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Shapes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visible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1" name="Picture 10" descr="ellip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659455"/>
            <a:ext cx="2768601" cy="18457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5150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Items are often nested</a:t>
            </a:r>
          </a:p>
          <a:p>
            <a:pPr lvl="1"/>
            <a:r>
              <a:rPr lang="en-US" dirty="0"/>
              <a:t>One item contains others</a:t>
            </a:r>
          </a:p>
          <a:p>
            <a:pPr lvl="1"/>
            <a:r>
              <a:rPr lang="en-US" dirty="0"/>
              <a:t>Manage collections of items</a:t>
            </a:r>
          </a:p>
          <a:p>
            <a:r>
              <a:rPr lang="en-US" dirty="0"/>
              <a:t>Colors, gradients and images</a:t>
            </a:r>
          </a:p>
          <a:p>
            <a:pPr lvl="1"/>
            <a:r>
              <a:rPr lang="en-US" dirty="0"/>
              <a:t>Create appealing UIs </a:t>
            </a:r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Displaying text</a:t>
            </a:r>
          </a:p>
          <a:p>
            <a:pPr lvl="1"/>
            <a:r>
              <a:rPr lang="en-US" dirty="0"/>
              <a:t>Handling text input </a:t>
            </a:r>
          </a:p>
          <a:p>
            <a:r>
              <a:rPr lang="en-US" dirty="0"/>
              <a:t>Anchors and alignment</a:t>
            </a:r>
          </a:p>
          <a:p>
            <a:pPr lvl="1"/>
            <a:r>
              <a:rPr lang="en-US" dirty="0"/>
              <a:t>Allow items to be placed in an intuitive way</a:t>
            </a:r>
          </a:p>
          <a:p>
            <a:pPr lvl="1"/>
            <a:r>
              <a:rPr lang="en-US" dirty="0"/>
              <a:t>Maintain spatial relationships between items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2676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Scene Graph based GUI Class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Derive from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Implement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(...)</a:t>
            </a:r>
          </a:p>
          <a:p>
            <a:endParaRPr lang="en-US" dirty="0"/>
          </a:p>
          <a:p>
            <a:r>
              <a:rPr lang="en-US" dirty="0"/>
              <a:t>Create and initialize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subclass (e.g.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QSGGeometryNode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specify the mesh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QSGMaterial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specify the texture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non GUI classes: </a:t>
            </a:r>
          </a:p>
          <a:p>
            <a:pPr lvl="1"/>
            <a:r>
              <a:rPr lang="en-US" dirty="0"/>
              <a:t>Export object from C++</a:t>
            </a:r>
          </a:p>
          <a:p>
            <a:pPr lvl="1"/>
            <a:r>
              <a:rPr lang="en-US" dirty="0"/>
              <a:t>Import and use in QML</a:t>
            </a:r>
          </a:p>
          <a:p>
            <a:pPr lvl="1"/>
            <a:r>
              <a:rPr lang="en-US" dirty="0"/>
              <a:t>Properties, signals/slots,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Q_INVOKABLE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6539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Scene Graph based GUI Class 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97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QSGFlatColorMaterial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UpdatePaintNodeData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QSGFlatColorMaterial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 descr="triangle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1100666"/>
            <a:ext cx="2768601" cy="18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946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Scene Graph based GUI Class 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97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triangleitem.h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::defaultAttributes_Point2D(),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ItemHasContents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.setColor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7918936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Exporting a Scene Graph based GUI Class cont'd.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3488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TriangleItem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updatePaintNode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UpdatePaintNodeData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*&gt;(n);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(!node)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QSGGeometry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Point2D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*v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.vertexDataAsPoint2D();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v[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v[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rect.bottom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v[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v[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rect.top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v[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rect.right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v[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].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rect.bottom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node-&gt;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node-&gt;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m_material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node;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-integration/ex-simple-item-</a:t>
            </a:r>
            <a:r>
              <a:rPr lang="en-US" sz="1400" dirty="0" err="1">
                <a:latin typeface="Open Sans Light"/>
                <a:cs typeface="Open Sans Light"/>
              </a:rPr>
              <a:t>scenegraph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200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Using Custom Types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64606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2786770"/>
          </a:xfrm>
        </p:spPr>
        <p:txBody>
          <a:bodyPr>
            <a:normAutofit/>
          </a:bodyPr>
          <a:lstStyle/>
          <a:p>
            <a:r>
              <a:rPr lang="en-US" dirty="0" err="1"/>
              <a:t>Enums</a:t>
            </a:r>
            <a:endParaRPr lang="en-US" dirty="0"/>
          </a:p>
          <a:p>
            <a:r>
              <a:rPr lang="en-US" dirty="0"/>
              <a:t>Custom types as property values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Collection of custom types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49501"/>
            <a:ext cx="8209301" cy="1015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539588" y="3379768"/>
            <a:ext cx="8209301" cy="172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bars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cha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4" y="346443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50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Custom classes can be used as property types</a:t>
            </a:r>
          </a:p>
          <a:p>
            <a:pPr lvl="1"/>
            <a:r>
              <a:rPr lang="en-US" dirty="0"/>
              <a:t>Allows rich description of properties </a:t>
            </a:r>
          </a:p>
          <a:p>
            <a:pPr lvl="1"/>
            <a:r>
              <a:rPr lang="en-US" dirty="0"/>
              <a:t>Subclass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(as before) </a:t>
            </a:r>
          </a:p>
          <a:p>
            <a:pPr lvl="1"/>
            <a:r>
              <a:rPr lang="en-US" dirty="0"/>
              <a:t>Requires registration of types (as before) </a:t>
            </a:r>
          </a:p>
          <a:p>
            <a:endParaRPr lang="en-US" dirty="0"/>
          </a:p>
          <a:p>
            <a:r>
              <a:rPr lang="en-US" dirty="0"/>
              <a:t>A simpler way to define custom property types: </a:t>
            </a:r>
          </a:p>
          <a:p>
            <a:pPr lvl="1"/>
            <a:r>
              <a:rPr lang="en-US" dirty="0"/>
              <a:t>Use simple </a:t>
            </a:r>
            <a:r>
              <a:rPr lang="en-US" dirty="0" err="1"/>
              <a:t>enums</a:t>
            </a:r>
            <a:r>
              <a:rPr lang="en-US" dirty="0"/>
              <a:t> and flags </a:t>
            </a:r>
          </a:p>
          <a:p>
            <a:pPr lvl="1"/>
            <a:r>
              <a:rPr lang="en-US" dirty="0"/>
              <a:t>Easy to declare and use </a:t>
            </a:r>
          </a:p>
          <a:p>
            <a:endParaRPr lang="en-US" dirty="0"/>
          </a:p>
          <a:p>
            <a:r>
              <a:rPr lang="en-US" dirty="0"/>
              <a:t>Collections of custom types:</a:t>
            </a:r>
          </a:p>
          <a:p>
            <a:pPr lvl="1"/>
            <a:r>
              <a:rPr lang="en-US" dirty="0"/>
              <a:t>Define a new custom item</a:t>
            </a:r>
          </a:p>
          <a:p>
            <a:pPr lvl="1"/>
            <a:r>
              <a:rPr lang="en-US" dirty="0"/>
              <a:t>Use with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template type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061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Enums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1"/>
            <a:ext cx="8209301" cy="2116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setDuration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durationChanged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Q_ENUMS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unitChanged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Unit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MilliSeconds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324751"/>
            <a:ext cx="8209301" cy="1839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8073833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Classes as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Use the subtype as a pointer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44134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      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intervalChanged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*interval()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setInterval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446199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Classes 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551570"/>
          </a:xfrm>
        </p:spPr>
        <p:txBody>
          <a:bodyPr>
            <a:normAutofit/>
          </a:bodyPr>
          <a:lstStyle/>
          <a:p>
            <a:r>
              <a:rPr lang="en-US" dirty="0"/>
              <a:t>Instantiate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m_settings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an instance rather than just a null pointer: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329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44134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::Timer(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connect(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timeout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0537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Use Nested Items, Anchors and Components?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Concerns separation</a:t>
            </a:r>
          </a:p>
          <a:p>
            <a:r>
              <a:rPr lang="en-US" dirty="0"/>
              <a:t>Visual grouping</a:t>
            </a:r>
          </a:p>
          <a:p>
            <a:r>
              <a:rPr lang="en-US" dirty="0"/>
              <a:t>Pixel perfect items placing and layout</a:t>
            </a:r>
          </a:p>
          <a:p>
            <a:r>
              <a:rPr lang="en-US" dirty="0"/>
              <a:t>UI scaling 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Look and feel changes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02341"/>
            <a:ext cx="5355685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Qt Quick Demo . Same Game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01" y="1192563"/>
            <a:ext cx="2464850" cy="37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375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Classes 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2"/>
            <a:ext cx="7513803" cy="2752905"/>
          </a:xfrm>
        </p:spPr>
        <p:txBody>
          <a:bodyPr>
            <a:normAutofit/>
          </a:bodyPr>
          <a:lstStyle/>
          <a:p>
            <a:r>
              <a:rPr lang="en-US" dirty="0"/>
              <a:t>Instantiating allow you this syntax: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Alternatively you would need this syntax: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330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07072"/>
            <a:ext cx="8209301" cy="1507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9588" y="3551039"/>
            <a:ext cx="8209301" cy="164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interval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IntervalSettings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duration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unit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 err="1">
                <a:latin typeface="Courier New"/>
                <a:cs typeface="Courier New"/>
              </a:rPr>
              <a:t>.Seconds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15239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Classes as Property Types cont'd.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2"/>
            <a:ext cx="7513803" cy="500771"/>
          </a:xfrm>
        </p:spPr>
        <p:txBody>
          <a:bodyPr>
            <a:normAutofit/>
          </a:bodyPr>
          <a:lstStyle/>
          <a:p>
            <a:r>
              <a:rPr lang="en-US" dirty="0"/>
              <a:t>Both classes must be exported to QML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25603"/>
            <a:ext cx="8209301" cy="914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"Timer”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CustomComponents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IntervalSettings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b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-integration/ex-timer-custom-types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5565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Collections of Custom Types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1913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bars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021356"/>
            <a:ext cx="7513803" cy="924106"/>
          </a:xfrm>
        </p:spPr>
        <p:txBody>
          <a:bodyPr>
            <a:normAutofit/>
          </a:bodyPr>
          <a:lstStyle/>
          <a:p>
            <a:r>
              <a:rPr lang="en-US" dirty="0"/>
              <a:t>A chart item</a:t>
            </a:r>
          </a:p>
          <a:p>
            <a:pPr lvl="1"/>
            <a:r>
              <a:rPr lang="en-US" dirty="0"/>
              <a:t>With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bars</a:t>
            </a:r>
            <a:r>
              <a:rPr lang="en-US" dirty="0"/>
              <a:t> list property </a:t>
            </a:r>
          </a:p>
          <a:p>
            <a:pPr lvl="1"/>
            <a:r>
              <a:rPr lang="en-US" dirty="0"/>
              <a:t>Accepting custom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Bar</a:t>
            </a:r>
            <a:r>
              <a:rPr lang="en-US" dirty="0"/>
              <a:t> items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cha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4" y="1100665"/>
            <a:ext cx="1524000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-integration/ex-custom-collection-types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50646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List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chartitem.h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Define the bars property</a:t>
            </a:r>
          </a:p>
          <a:p>
            <a:pPr lvl="1"/>
            <a:r>
              <a:rPr lang="en-US" dirty="0"/>
              <a:t>In theory, read-only but with a notification signal </a:t>
            </a:r>
          </a:p>
          <a:p>
            <a:pPr lvl="1"/>
            <a:r>
              <a:rPr lang="en-US" dirty="0"/>
              <a:t>In reality, writable as well as readable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3448"/>
            <a:ext cx="8209301" cy="252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Q_NULLPTR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Q_DECL_OVERRIDE;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bars();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36269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the List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chartitem.h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Define the getter function and notification signal</a:t>
            </a:r>
          </a:p>
          <a:p>
            <a:r>
              <a:rPr lang="en-US" dirty="0"/>
              <a:t>Define an append function for the list property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334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74806"/>
            <a:ext cx="8209301" cy="1896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bars();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Q_SIGNALS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static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m_bars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0495898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Getter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9721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 err="1">
                <a:latin typeface="Courier New"/>
                <a:cs typeface="Courier New"/>
              </a:rPr>
              <a:t>chartitem.cpp</a:t>
            </a:r>
            <a:r>
              <a:rPr lang="en-US" i="1" dirty="0"/>
              <a:t> </a:t>
            </a:r>
            <a:r>
              <a:rPr lang="en-US" dirty="0"/>
              <a:t>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Defines and returns a list of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With an append function </a:t>
            </a:r>
          </a:p>
          <a:p>
            <a:r>
              <a:rPr lang="en-US" dirty="0"/>
              <a:t>Possible to define count, at and clear functions as well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65397"/>
            <a:ext cx="8209301" cy="125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::bars()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           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2563367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the Append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51200"/>
            <a:ext cx="7513803" cy="1913466"/>
          </a:xfrm>
        </p:spPr>
        <p:txBody>
          <a:bodyPr>
            <a:normAutofit/>
          </a:bodyPr>
          <a:lstStyle/>
          <a:p>
            <a:r>
              <a:rPr lang="en-US" dirty="0"/>
              <a:t>Static function, accepts </a:t>
            </a:r>
          </a:p>
          <a:p>
            <a:pPr lvl="1"/>
            <a:r>
              <a:rPr lang="en-US" dirty="0"/>
              <a:t>The list to operate on</a:t>
            </a:r>
          </a:p>
          <a:p>
            <a:pPr lvl="1"/>
            <a:r>
              <a:rPr lang="en-US" dirty="0"/>
              <a:t>Each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append </a:t>
            </a:r>
          </a:p>
          <a:p>
            <a:r>
              <a:rPr lang="en-US" dirty="0"/>
              <a:t>When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appended</a:t>
            </a:r>
          </a:p>
          <a:p>
            <a:pPr lvl="1"/>
            <a:r>
              <a:rPr lang="en-US" dirty="0"/>
              <a:t>Emits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signal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336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93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append_bar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*list,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*bar)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qobject_cast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*&gt;(list-&gt;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(chart)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    bar-&gt;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(chart);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    chart-&gt;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m_bars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.append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(bar);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    chart-&gt;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336957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Custom Property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Define classes as property types:</a:t>
            </a:r>
          </a:p>
          <a:p>
            <a:pPr lvl="1"/>
            <a:r>
              <a:rPr lang="en-US" dirty="0"/>
              <a:t>Declare and implement a new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or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QQuickItem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subclass</a:t>
            </a:r>
          </a:p>
          <a:p>
            <a:pPr lvl="1"/>
            <a:r>
              <a:rPr lang="en-US" dirty="0"/>
              <a:t>Declare properties to use a pointer to the new type</a:t>
            </a:r>
          </a:p>
          <a:p>
            <a:pPr lvl="1"/>
            <a:r>
              <a:rPr lang="en-US" dirty="0"/>
              <a:t>Register the item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Use </a:t>
            </a:r>
            <a:r>
              <a:rPr lang="en-US" dirty="0" err="1"/>
              <a:t>enums</a:t>
            </a:r>
            <a:r>
              <a:rPr lang="en-US" dirty="0"/>
              <a:t> as simple custom property types: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Q_ENUMS</a:t>
            </a:r>
            <a:r>
              <a:rPr lang="en-US" dirty="0"/>
              <a:t> to declare a new </a:t>
            </a:r>
            <a:r>
              <a:rPr lang="en-US" dirty="0" err="1"/>
              <a:t>enum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Declare properties as usual </a:t>
            </a:r>
          </a:p>
          <a:p>
            <a:r>
              <a:rPr lang="en-US" dirty="0"/>
              <a:t>Define collections of custom types:</a:t>
            </a:r>
          </a:p>
          <a:p>
            <a:pPr lvl="1"/>
            <a:r>
              <a:rPr lang="en-US" dirty="0"/>
              <a:t>Using a custom item that has been declared and registered </a:t>
            </a:r>
          </a:p>
          <a:p>
            <a:pPr lvl="1"/>
            <a:r>
              <a:rPr lang="en-US" dirty="0"/>
              <a:t>Declare properties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QQmlListProperty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Implement a getter and an append function for each property</a:t>
            </a:r>
          </a:p>
          <a:p>
            <a:pPr lvl="1"/>
            <a:r>
              <a:rPr lang="en-US" dirty="0"/>
              <a:t>read-only properties, but read-write containers</a:t>
            </a:r>
          </a:p>
          <a:p>
            <a:pPr lvl="1"/>
            <a:r>
              <a:rPr lang="en-US" dirty="0"/>
              <a:t>read-only containers define append functions that simply return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0199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2092504"/>
          </a:xfrm>
        </p:spPr>
        <p:txBody>
          <a:bodyPr>
            <a:normAutofit/>
          </a:bodyPr>
          <a:lstStyle/>
          <a:p>
            <a:r>
              <a:rPr lang="en-US" dirty="0"/>
              <a:t>One property can be marked as the default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Allows child-item like syntax for assignment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338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34040"/>
            <a:ext cx="8209301" cy="1049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ChartItem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QQuickPaintedItem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QQmlListProperty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READ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bars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barsChanged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Q_CLASSINFO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DefaultProperty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"bars"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9588" y="3285068"/>
            <a:ext cx="8209301" cy="1490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120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"#a00000"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-20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"#00a000"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"#0000a0"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-integration/ex-default-property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51812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Plug-ins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7840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/>
              <a:t>Nested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473394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Extension Plugins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Declarative extensions can be deployed as plugins</a:t>
            </a:r>
          </a:p>
          <a:p>
            <a:pPr lvl="1"/>
            <a:r>
              <a:rPr lang="en-US" dirty="0"/>
              <a:t>Using source and header files for a working custom type</a:t>
            </a:r>
          </a:p>
          <a:p>
            <a:pPr lvl="1"/>
            <a:r>
              <a:rPr lang="en-US" dirty="0"/>
              <a:t>Developed separately then deployed with an application</a:t>
            </a:r>
          </a:p>
          <a:p>
            <a:pPr lvl="1"/>
            <a:r>
              <a:rPr lang="en-US" dirty="0"/>
              <a:t>Write QML-only components then rewrite in C++</a:t>
            </a:r>
          </a:p>
          <a:p>
            <a:pPr lvl="1"/>
            <a:r>
              <a:rPr lang="en-US" dirty="0"/>
              <a:t>Use placeholders for C++ components until they are ready </a:t>
            </a:r>
          </a:p>
          <a:p>
            <a:endParaRPr lang="en-US" dirty="0"/>
          </a:p>
          <a:p>
            <a:r>
              <a:rPr lang="en-US" dirty="0"/>
              <a:t>Plugins can be loaded by the </a:t>
            </a:r>
            <a:r>
              <a:rPr lang="en-US" dirty="0" err="1">
                <a:latin typeface="Courier New"/>
                <a:cs typeface="Courier New"/>
              </a:rPr>
              <a:t>qmlscene</a:t>
            </a:r>
            <a:r>
              <a:rPr lang="en-US" dirty="0"/>
              <a:t> tool </a:t>
            </a:r>
          </a:p>
          <a:p>
            <a:pPr lvl="1"/>
            <a:r>
              <a:rPr lang="en-US" dirty="0"/>
              <a:t>With an appropriate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 </a:t>
            </a:r>
          </a:p>
          <a:p>
            <a:endParaRPr lang="en-US" dirty="0"/>
          </a:p>
          <a:p>
            <a:r>
              <a:rPr lang="en-US" dirty="0"/>
              <a:t>Plugins can be loaded by C++ applications</a:t>
            </a:r>
          </a:p>
          <a:p>
            <a:pPr lvl="1"/>
            <a:r>
              <a:rPr lang="en-US" dirty="0"/>
              <a:t>Some work is required to load and initialize them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-integration/ex-extension-plugin 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65556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37466"/>
            <a:ext cx="7513803" cy="1727199"/>
          </a:xfrm>
        </p:spPr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subclass</a:t>
            </a:r>
          </a:p>
          <a:p>
            <a:pPr lvl="1"/>
            <a:r>
              <a:rPr lang="en-US" dirty="0"/>
              <a:t>Add type information for </a:t>
            </a:r>
            <a:r>
              <a:rPr lang="en-US" dirty="0" err="1"/>
              <a:t>Qt’s</a:t>
            </a:r>
            <a:r>
              <a:rPr lang="en-US" dirty="0"/>
              <a:t> plugin system</a:t>
            </a:r>
          </a:p>
          <a:p>
            <a:pPr lvl="1"/>
            <a:r>
              <a:rPr lang="en-US" dirty="0"/>
              <a:t>Only one function to re-implement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341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930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EllipsePlugin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    Q_PLUGIN_METADATA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IID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org.qt-project.Qt.QQmlExtensionInterface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/1.0"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registerTypes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Q_DECL_OVERRIDE;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0113076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2997199"/>
            <a:ext cx="7513803" cy="1727199"/>
          </a:xfrm>
        </p:spPr>
        <p:txBody>
          <a:bodyPr>
            <a:normAutofit/>
          </a:bodyPr>
          <a:lstStyle/>
          <a:p>
            <a:r>
              <a:rPr lang="en-US" dirty="0"/>
              <a:t>Register the custom type using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supplied </a:t>
            </a:r>
          </a:p>
          <a:p>
            <a:pPr lvl="1"/>
            <a:r>
              <a:rPr lang="en-US" dirty="0"/>
              <a:t>The same custom type we started with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1524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ellipseplugin.h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EllipsePlugin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registerTypes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qmlRegisterType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uri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"Ellipse"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799915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826933"/>
            <a:ext cx="7513803" cy="1354665"/>
          </a:xfrm>
        </p:spPr>
        <p:txBody>
          <a:bodyPr>
            <a:normAutofit/>
          </a:bodyPr>
          <a:lstStyle/>
          <a:p>
            <a:r>
              <a:rPr lang="en-US" dirty="0"/>
              <a:t>Ensure that the project is built as a Qt plugin</a:t>
            </a:r>
          </a:p>
          <a:p>
            <a:r>
              <a:rPr lang="en-US" dirty="0" err="1"/>
              <a:t>QtQuick</a:t>
            </a:r>
            <a:r>
              <a:rPr lang="en-US" dirty="0"/>
              <a:t> module is added to the configuration</a:t>
            </a:r>
          </a:p>
          <a:p>
            <a:r>
              <a:rPr lang="en-US" dirty="0"/>
              <a:t>Plugin is written to a </a:t>
            </a:r>
            <a:r>
              <a:rPr lang="en-US" dirty="0">
                <a:latin typeface="Courier New"/>
                <a:cs typeface="Courier New"/>
              </a:rPr>
              <a:t>plugins</a:t>
            </a:r>
            <a:r>
              <a:rPr lang="en-US" dirty="0"/>
              <a:t> directory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202262"/>
            <a:ext cx="8209301" cy="2353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lib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CONFIG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plugin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quick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HEADERS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ellipseitem.h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ellipseplugin.h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ellipseitem.cpp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ellipseplugin.cpp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DESTDIR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../plugins</a:t>
            </a:r>
          </a:p>
        </p:txBody>
      </p:sp>
    </p:spTree>
    <p:extLst>
      <p:ext uri="{BB962C8B-B14F-4D97-AF65-F5344CB8AC3E}">
        <p14:creationId xmlns:p14="http://schemas.microsoft.com/office/powerpoint/2010/main" val="11237264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1490133"/>
            <a:ext cx="7513803" cy="369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use the plugin with the </a:t>
            </a:r>
            <a:r>
              <a:rPr lang="en-US" dirty="0" err="1">
                <a:latin typeface="Courier New"/>
                <a:cs typeface="Courier New"/>
              </a:rPr>
              <a:t>qmlscene</a:t>
            </a:r>
            <a:r>
              <a:rPr lang="en-US" dirty="0"/>
              <a:t> tool:</a:t>
            </a:r>
          </a:p>
          <a:p>
            <a:r>
              <a:rPr lang="en-US" dirty="0"/>
              <a:t>Write a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Include a line to describe the plugin</a:t>
            </a:r>
          </a:p>
          <a:p>
            <a:pPr lvl="1"/>
            <a:r>
              <a:rPr lang="en-US" dirty="0"/>
              <a:t>Stored in the </a:t>
            </a:r>
            <a:r>
              <a:rPr lang="en-US" dirty="0">
                <a:latin typeface="Courier New"/>
                <a:cs typeface="Courier New"/>
              </a:rPr>
              <a:t>standalone</a:t>
            </a:r>
            <a:r>
              <a:rPr lang="en-US" dirty="0"/>
              <a:t> directory</a:t>
            </a:r>
          </a:p>
          <a:p>
            <a:r>
              <a:rPr lang="en-US" dirty="0"/>
              <a:t>Write a QML file to show the item</a:t>
            </a:r>
          </a:p>
          <a:p>
            <a:pPr lvl="1"/>
            <a:r>
              <a:rPr lang="en-US" dirty="0"/>
              <a:t>File </a:t>
            </a:r>
            <a:r>
              <a:rPr lang="en-US" dirty="0">
                <a:latin typeface="Courier New"/>
                <a:cs typeface="Courier New"/>
              </a:rPr>
              <a:t>ellipse9s.qml</a:t>
            </a:r>
          </a:p>
          <a:p>
            <a:r>
              <a:rPr lang="en-US" dirty="0"/>
              <a:t>The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 contains a declaration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plugin </a:t>
            </a:r>
            <a:r>
              <a:rPr lang="en-US" dirty="0" err="1">
                <a:latin typeface="Courier New"/>
                <a:cs typeface="Courier New"/>
              </a:rPr>
              <a:t>ellipseplugin</a:t>
            </a:r>
            <a:r>
              <a:rPr lang="en-US" dirty="0">
                <a:latin typeface="Courier New"/>
                <a:cs typeface="Courier New"/>
              </a:rPr>
              <a:t> ../plugins</a:t>
            </a:r>
          </a:p>
          <a:p>
            <a:r>
              <a:rPr lang="en-US" dirty="0"/>
              <a:t>Plugin followed by</a:t>
            </a:r>
          </a:p>
          <a:p>
            <a:pPr lvl="1"/>
            <a:r>
              <a:rPr lang="en-US" dirty="0"/>
              <a:t>The plugin name: </a:t>
            </a:r>
            <a:r>
              <a:rPr lang="en-US" dirty="0" err="1">
                <a:latin typeface="Courier New"/>
                <a:cs typeface="Courier New"/>
              </a:rPr>
              <a:t>ellipseplugin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The plugin path relative to the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file: </a:t>
            </a:r>
            <a:r>
              <a:rPr lang="en-US" dirty="0">
                <a:latin typeface="Courier New"/>
                <a:cs typeface="Courier New"/>
              </a:rPr>
              <a:t>../plugins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344</a:t>
            </a:fld>
            <a:endParaRPr lang="en-US" dirty="0"/>
          </a:p>
        </p:txBody>
      </p:sp>
      <p:pic>
        <p:nvPicPr>
          <p:cNvPr id="4" name="Picture 3" descr="plugin-loc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23" y="1490133"/>
            <a:ext cx="253140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5386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819704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>
                <a:latin typeface="Courier New"/>
                <a:cs typeface="Courier New"/>
              </a:rPr>
              <a:t>ellipse9s.qml</a:t>
            </a:r>
            <a:r>
              <a:rPr lang="en-US" dirty="0"/>
              <a:t> 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custom item directly</a:t>
            </a:r>
          </a:p>
          <a:p>
            <a:r>
              <a:rPr lang="en-US" dirty="0"/>
              <a:t>No need to import any custom modules</a:t>
            </a:r>
          </a:p>
          <a:p>
            <a:pPr lvl="1"/>
            <a:r>
              <a:rPr lang="en-US" dirty="0"/>
              <a:t>Files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ellipse9s.qml</a:t>
            </a:r>
            <a:r>
              <a:rPr lang="en-US" dirty="0"/>
              <a:t> are in the same project directory</a:t>
            </a:r>
          </a:p>
          <a:p>
            <a:pPr lvl="1"/>
            <a:r>
              <a:rPr lang="en-US" dirty="0"/>
              <a:t>QML type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Ellipse</a:t>
            </a:r>
            <a:r>
              <a:rPr lang="en-US" dirty="0"/>
              <a:t> is automatically imported into the global namespace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659471"/>
            <a:ext cx="8209301" cy="1642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77493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8465609" cy="3819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load the plugin in a C++ application:</a:t>
            </a:r>
          </a:p>
          <a:p>
            <a:r>
              <a:rPr lang="en-US" dirty="0"/>
              <a:t>Locate the plugin</a:t>
            </a:r>
          </a:p>
          <a:p>
            <a:pPr lvl="1"/>
            <a:r>
              <a:rPr lang="en-US" dirty="0"/>
              <a:t>Perhaps scan the files in the </a:t>
            </a:r>
            <a:r>
              <a:rPr lang="en-US" dirty="0">
                <a:latin typeface="Courier New"/>
                <a:cs typeface="Courier New"/>
              </a:rPr>
              <a:t>plugins</a:t>
            </a:r>
            <a:r>
              <a:rPr lang="en-US" dirty="0"/>
              <a:t> directory</a:t>
            </a:r>
          </a:p>
          <a:p>
            <a:r>
              <a:rPr lang="en-US" dirty="0"/>
              <a:t>Load the plugin 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QPluginLoader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QPluginLoader</a:t>
            </a:r>
            <a:r>
              <a:rPr lang="en-US" dirty="0">
                <a:latin typeface="Courier New"/>
                <a:cs typeface="Courier New"/>
              </a:rPr>
              <a:t> loader(</a:t>
            </a:r>
            <a:r>
              <a:rPr lang="en-US" dirty="0" err="1">
                <a:latin typeface="Courier New"/>
                <a:cs typeface="Courier New"/>
              </a:rPr>
              <a:t>pluginsDir.absoluteFilePath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r>
              <a:rPr lang="en-US" dirty="0"/>
              <a:t>Cast the plugin object to a </a:t>
            </a:r>
            <a:r>
              <a:rPr lang="en-US" dirty="0" err="1">
                <a:latin typeface="Courier New"/>
                <a:cs typeface="Courier New"/>
              </a:rPr>
              <a:t>QQmlExtensionPlugin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QQmlExtensionPlugin</a:t>
            </a:r>
            <a:r>
              <a:rPr lang="en-US" dirty="0">
                <a:latin typeface="Courier New"/>
                <a:cs typeface="Courier New"/>
              </a:rPr>
              <a:t> *plugin =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		</a:t>
            </a:r>
            <a:r>
              <a:rPr lang="en-US" dirty="0" err="1">
                <a:latin typeface="Courier New"/>
                <a:cs typeface="Courier New"/>
              </a:rPr>
              <a:t>qobject_cast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QQmlExtensionPlugin</a:t>
            </a:r>
            <a:r>
              <a:rPr lang="en-US" dirty="0">
                <a:latin typeface="Courier New"/>
                <a:cs typeface="Courier New"/>
              </a:rPr>
              <a:t> *&gt;(</a:t>
            </a:r>
            <a:r>
              <a:rPr lang="en-US" dirty="0" err="1">
                <a:latin typeface="Courier New"/>
                <a:cs typeface="Courier New"/>
              </a:rPr>
              <a:t>loader.instance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r>
              <a:rPr lang="en-US" dirty="0"/>
              <a:t>Register the extension with a URI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if (plugin)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	plugin-&gt;</a:t>
            </a:r>
            <a:r>
              <a:rPr lang="en-US" dirty="0" err="1">
                <a:latin typeface="Courier New"/>
                <a:cs typeface="Courier New"/>
              </a:rPr>
              <a:t>registerTypes</a:t>
            </a:r>
            <a:r>
              <a:rPr lang="en-US" dirty="0">
                <a:latin typeface="Courier New"/>
                <a:cs typeface="Courier New"/>
              </a:rPr>
              <a:t>(“Shapes”);</a:t>
            </a:r>
          </a:p>
          <a:p>
            <a:pPr lvl="1"/>
            <a:r>
              <a:rPr lang="en-US" dirty="0"/>
              <a:t>In this example,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Shapes</a:t>
            </a:r>
            <a:r>
              <a:rPr lang="en-US" dirty="0"/>
              <a:t> is used as a URI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904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Extension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400597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i="1" dirty="0">
                <a:latin typeface="Courier New"/>
                <a:cs typeface="Courier New"/>
              </a:rPr>
              <a:t>ellipse9s.qml</a:t>
            </a:r>
            <a:r>
              <a:rPr lang="en-US" dirty="0"/>
              <a:t> 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Ellipse</a:t>
            </a:r>
            <a:r>
              <a:rPr lang="en-US" dirty="0"/>
              <a:t> item is part of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Shapes</a:t>
            </a:r>
            <a:r>
              <a:rPr lang="en-US" dirty="0"/>
              <a:t> module</a:t>
            </a:r>
          </a:p>
          <a:p>
            <a:r>
              <a:rPr lang="en-US" dirty="0"/>
              <a:t>A different URI makes a different import necessary; e.g.,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plugin-&gt;</a:t>
            </a:r>
            <a:r>
              <a:rPr lang="en-US" dirty="0" err="1">
                <a:latin typeface="Courier New"/>
                <a:cs typeface="Courier New"/>
              </a:rPr>
              <a:t>registerTypes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com.theqtcompany.examples.Shapes</a:t>
            </a:r>
            <a:r>
              <a:rPr lang="en-US" dirty="0">
                <a:latin typeface="Courier New"/>
                <a:cs typeface="Courier New"/>
              </a:rPr>
              <a:t>”);</a:t>
            </a:r>
          </a:p>
          <a:p>
            <a:pPr lvl="1"/>
            <a:r>
              <a:rPr lang="en-US" dirty="0"/>
              <a:t>corresponds to </a:t>
            </a: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com.theqtcompany.examples.Shapes</a:t>
            </a:r>
            <a:r>
              <a:rPr lang="en-US" dirty="0">
                <a:latin typeface="Courier New"/>
                <a:cs typeface="Courier New"/>
              </a:rPr>
              <a:t> 9.0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347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540940"/>
            <a:ext cx="8209301" cy="1828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Shapes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9.0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Ellipse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519792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 of Extension Plugins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Extensions can be compiled as plugins</a:t>
            </a:r>
          </a:p>
          <a:p>
            <a:pPr lvl="1"/>
            <a:r>
              <a:rPr lang="en-US" dirty="0"/>
              <a:t>Define and implement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QQmlExtensionPlugin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subclass</a:t>
            </a:r>
          </a:p>
          <a:p>
            <a:pPr lvl="1"/>
            <a:r>
              <a:rPr lang="en-US" dirty="0"/>
              <a:t>Define the version of the plugin in the extension</a:t>
            </a:r>
          </a:p>
          <a:p>
            <a:pPr lvl="1"/>
            <a:r>
              <a:rPr lang="en-US" dirty="0"/>
              <a:t>Build a Qt plugin project within the quick option enabled</a:t>
            </a:r>
          </a:p>
          <a:p>
            <a:r>
              <a:rPr lang="en-US" dirty="0"/>
              <a:t>Plugins can be loaded by the </a:t>
            </a:r>
            <a:r>
              <a:rPr lang="en-US" dirty="0" err="1">
                <a:latin typeface="Courier New"/>
                <a:cs typeface="Courier New"/>
              </a:rPr>
              <a:t>qmlscene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Write a </a:t>
            </a:r>
            <a:r>
              <a:rPr lang="en-US" dirty="0" err="1">
                <a:latin typeface="Courier New"/>
                <a:cs typeface="Courier New"/>
              </a:rPr>
              <a:t>qmldir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Declare the plugin’s name and location relative to the file</a:t>
            </a:r>
          </a:p>
          <a:p>
            <a:pPr lvl="1"/>
            <a:r>
              <a:rPr lang="en-US" dirty="0"/>
              <a:t>No need to import the plugin in QML</a:t>
            </a:r>
          </a:p>
          <a:p>
            <a:r>
              <a:rPr lang="en-US" dirty="0"/>
              <a:t>Plugins can be loaded by C++ extensions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QPluginLoader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to load the plugin</a:t>
            </a:r>
          </a:p>
          <a:p>
            <a:pPr lvl="1"/>
            <a:r>
              <a:rPr lang="en-US" dirty="0"/>
              <a:t>Register the custom types with a specific URI</a:t>
            </a:r>
          </a:p>
          <a:p>
            <a:pPr lvl="1"/>
            <a:r>
              <a:rPr lang="en-US" dirty="0"/>
              <a:t>Import the same URI and plugin version number in QML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3330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Chat Program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370838"/>
            <a:ext cx="5722407" cy="378498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The handout contains a partial solution for a small chat program</a:t>
            </a:r>
          </a:p>
          <a:p>
            <a:r>
              <a:rPr lang="en-US" dirty="0"/>
              <a:t>One side of the chat will be a server (using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QTcpServer</a:t>
            </a:r>
            <a:r>
              <a:rPr lang="en-US" dirty="0"/>
              <a:t>) and the other end connect to it</a:t>
            </a:r>
          </a:p>
          <a:p>
            <a:r>
              <a:rPr lang="en-US" dirty="0">
                <a:effectLst/>
              </a:rPr>
              <a:t>The TCP connection is already implemented in C++</a:t>
            </a:r>
          </a:p>
          <a:p>
            <a:r>
              <a:rPr lang="en-US" dirty="0"/>
              <a:t>The GUI is implemented in QML</a:t>
            </a:r>
          </a:p>
          <a:p>
            <a:r>
              <a:rPr lang="en-US" dirty="0">
                <a:effectLst/>
              </a:rPr>
              <a:t>Missing: The glue which makes the two parts work together</a:t>
            </a:r>
          </a:p>
          <a:p>
            <a:r>
              <a:rPr lang="en-US" dirty="0"/>
              <a:t>STEPS </a:t>
            </a:r>
            <a:r>
              <a:rPr lang="en-US" dirty="0" err="1"/>
              <a:t>aree</a:t>
            </a:r>
            <a:r>
              <a:rPr lang="en-US" dirty="0"/>
              <a:t> available in the file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endParaRPr lang="en-US" dirty="0">
              <a:effectLst/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349</a:t>
            </a:fld>
            <a:endParaRPr lang="en-US" dirty="0"/>
          </a:p>
        </p:txBody>
      </p:sp>
      <p:pic>
        <p:nvPicPr>
          <p:cNvPr id="10" name="Picture 9" descr="ch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76" y="1192563"/>
            <a:ext cx="2423313" cy="326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cpp</a:t>
            </a:r>
            <a:r>
              <a:rPr lang="en-US" sz="1400" dirty="0">
                <a:latin typeface="Open Sans Light"/>
                <a:cs typeface="Open Sans Light"/>
              </a:rPr>
              <a:t>-integration/lab-</a:t>
            </a:r>
            <a:r>
              <a:rPr lang="en-US" sz="1400" dirty="0" err="1">
                <a:latin typeface="Open Sans Light"/>
                <a:cs typeface="Open Sans Light"/>
              </a:rPr>
              <a:t>tcp</a:t>
            </a:r>
            <a:r>
              <a:rPr lang="en-US" sz="1400" dirty="0">
                <a:latin typeface="Open Sans Light"/>
                <a:cs typeface="Open Sans Light"/>
              </a:rPr>
              <a:t>-</a:t>
            </a:r>
            <a:r>
              <a:rPr lang="en-US" sz="1400" dirty="0" err="1">
                <a:latin typeface="Open Sans Light"/>
                <a:cs typeface="Open Sans Light"/>
              </a:rPr>
              <a:t>conection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600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628428"/>
            <a:ext cx="7513803" cy="474145"/>
          </a:xfrm>
        </p:spPr>
        <p:txBody>
          <a:bodyPr>
            <a:normAutofit/>
          </a:bodyPr>
          <a:lstStyle/>
          <a:p>
            <a:r>
              <a:rPr lang="en-US" dirty="0"/>
              <a:t>Each item positioned relative to its parents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400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/ex-elements/nested2.qml </a:t>
            </a:r>
          </a:p>
        </p:txBody>
      </p:sp>
    </p:spTree>
    <p:extLst>
      <p:ext uri="{BB962C8B-B14F-4D97-AF65-F5344CB8AC3E}">
        <p14:creationId xmlns:p14="http://schemas.microsoft.com/office/powerpoint/2010/main" val="52949318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Graphics Effects</a:t>
            </a:r>
          </a:p>
        </p:txBody>
      </p:sp>
    </p:spTree>
    <p:extLst>
      <p:ext uri="{BB962C8B-B14F-4D97-AF65-F5344CB8AC3E}">
        <p14:creationId xmlns:p14="http://schemas.microsoft.com/office/powerpoint/2010/main" val="382375669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Canvas </a:t>
            </a:r>
          </a:p>
          <a:p>
            <a:r>
              <a:rPr lang="en-US" dirty="0"/>
              <a:t>Particles </a:t>
            </a:r>
          </a:p>
          <a:p>
            <a:r>
              <a:rPr lang="en-US" dirty="0" err="1"/>
              <a:t>Shaders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8420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Knowledge on how to create items with your own painting code</a:t>
            </a:r>
          </a:p>
          <a:p>
            <a:endParaRPr lang="en-US" dirty="0"/>
          </a:p>
          <a:p>
            <a:r>
              <a:rPr lang="en-US" dirty="0"/>
              <a:t>Use canvas with user interaction of animations</a:t>
            </a:r>
          </a:p>
          <a:p>
            <a:endParaRPr lang="en-US" dirty="0"/>
          </a:p>
          <a:p>
            <a:r>
              <a:rPr lang="en-US" dirty="0"/>
              <a:t>Create a complete particle system </a:t>
            </a:r>
          </a:p>
          <a:p>
            <a:pPr lvl="1"/>
            <a:r>
              <a:rPr lang="en-US" dirty="0"/>
              <a:t>Specify the particles</a:t>
            </a:r>
          </a:p>
          <a:p>
            <a:pPr lvl="1"/>
            <a:r>
              <a:rPr lang="en-US" dirty="0"/>
              <a:t>Provide velocity, acceleration or other physics traits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shaders</a:t>
            </a:r>
            <a:r>
              <a:rPr lang="en-US" dirty="0"/>
              <a:t> to modify items rendering</a:t>
            </a:r>
          </a:p>
          <a:p>
            <a:pPr lvl="1"/>
            <a:r>
              <a:rPr lang="en-US" dirty="0"/>
              <a:t>Fragment </a:t>
            </a:r>
            <a:r>
              <a:rPr lang="en-US" dirty="0" err="1"/>
              <a:t>shaders</a:t>
            </a:r>
            <a:r>
              <a:rPr lang="en-US" dirty="0"/>
              <a:t> for pixel manipulation </a:t>
            </a:r>
          </a:p>
          <a:p>
            <a:pPr lvl="1"/>
            <a:r>
              <a:rPr lang="en-US" dirty="0"/>
              <a:t>Vertex </a:t>
            </a:r>
            <a:r>
              <a:rPr lang="en-US" dirty="0" err="1"/>
              <a:t>shaders</a:t>
            </a:r>
            <a:r>
              <a:rPr lang="en-US" dirty="0"/>
              <a:t> for shape manipulation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6749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Canvas, Particles and </a:t>
            </a:r>
            <a:r>
              <a:rPr lang="en-US" dirty="0" err="1"/>
              <a:t>Shaders</a:t>
            </a:r>
            <a:r>
              <a:rPr lang="en-US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Custom painting of components </a:t>
            </a:r>
          </a:p>
          <a:p>
            <a:r>
              <a:rPr lang="en-US" dirty="0"/>
              <a:t>Graphs and plots </a:t>
            </a:r>
          </a:p>
          <a:p>
            <a:endParaRPr lang="en-US" dirty="0"/>
          </a:p>
          <a:p>
            <a:r>
              <a:rPr lang="en-US" dirty="0"/>
              <a:t>Complex visual effects</a:t>
            </a:r>
          </a:p>
          <a:p>
            <a:r>
              <a:rPr lang="en-US" dirty="0"/>
              <a:t>Simulate some physics during animations </a:t>
            </a:r>
          </a:p>
          <a:p>
            <a:r>
              <a:rPr lang="en-US" dirty="0"/>
              <a:t>Benefit as much as possible from the GPU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353</a:t>
            </a:fld>
            <a:endParaRPr lang="en-US" dirty="0"/>
          </a:p>
        </p:txBody>
      </p:sp>
      <p:pic>
        <p:nvPicPr>
          <p:cNvPr id="7" name="Picture 6" descr="effects-showc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94" y="1370838"/>
            <a:ext cx="2948626" cy="2981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</a:t>
            </a:r>
            <a:r>
              <a:rPr lang="en-US" sz="1400" dirty="0" err="1">
                <a:latin typeface="Open Sans Light"/>
                <a:cs typeface="Open Sans Light"/>
              </a:rPr>
              <a:t>piechart.qml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963922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Canvas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559108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Canvas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Canvas</a:t>
            </a:r>
            <a:r>
              <a:rPr lang="en-US" dirty="0"/>
              <a:t> is used to insert an item in which to paint </a:t>
            </a:r>
          </a:p>
          <a:p>
            <a:endParaRPr lang="en-US" dirty="0"/>
          </a:p>
          <a:p>
            <a:r>
              <a:rPr lang="en-US" dirty="0"/>
              <a:t>Handler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will contain the painting code</a:t>
            </a:r>
          </a:p>
          <a:p>
            <a:endParaRPr lang="en-US" dirty="0"/>
          </a:p>
          <a:p>
            <a:r>
              <a:rPr lang="en-US" dirty="0"/>
              <a:t>API somewhat similar to the old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API</a:t>
            </a:r>
          </a:p>
          <a:p>
            <a:endParaRPr lang="en-US" dirty="0"/>
          </a:p>
          <a:p>
            <a:r>
              <a:rPr lang="en-US" dirty="0"/>
              <a:t>API compatible with the HTML5 Canvas API</a:t>
            </a:r>
          </a:p>
          <a:p>
            <a:pPr lvl="1"/>
            <a:r>
              <a:rPr lang="en-US" dirty="0"/>
              <a:t>Need to request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Context2D</a:t>
            </a:r>
            <a:r>
              <a:rPr lang="en-US" dirty="0"/>
              <a:t> instance first</a:t>
            </a:r>
          </a:p>
          <a:p>
            <a:endParaRPr lang="en-US" dirty="0"/>
          </a:p>
          <a:p>
            <a:r>
              <a:rPr lang="en-US" dirty="0"/>
              <a:t>Method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requestPaint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/>
              <a:t> to schedule repainting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7131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Rendering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2"/>
            <a:ext cx="8209301" cy="4069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Canvas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"2d"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.clearRect</a:t>
            </a:r>
            <a:r>
              <a:rPr lang="en-US" dirty="0">
                <a:latin typeface="Courier New"/>
                <a:cs typeface="Courier New"/>
              </a:rPr>
              <a:t>(0,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);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.fillRule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.OddEvenFill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.fillStyle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forestgreen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.beginPath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.moveTo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.bezierCurveTo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.bezierCurveTo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0.9,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0.1);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.closePath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C0C0C0"/>
                </a:solidFill>
                <a:latin typeface="Courier New"/>
                <a:cs typeface="Courier New"/>
              </a:rPr>
              <a:t>                    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0.6,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0.6);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        </a:t>
            </a:r>
            <a:r>
              <a:rPr lang="en-US" i="1" dirty="0" err="1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 err="1">
                <a:latin typeface="Courier New"/>
                <a:cs typeface="Courier New"/>
              </a:rPr>
              <a:t>.fill</a:t>
            </a:r>
            <a:r>
              <a:rPr lang="en-US" dirty="0">
                <a:latin typeface="Courier New"/>
                <a:cs typeface="Courier New"/>
              </a:rPr>
              <a:t>(); } }</a:t>
            </a:r>
          </a:p>
        </p:txBody>
      </p:sp>
      <p:pic>
        <p:nvPicPr>
          <p:cNvPr id="7" name="Picture 6" descr="path-pain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25691"/>
            <a:ext cx="1636891" cy="1654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-graphics-effects/ex-canvas/path-</a:t>
            </a:r>
            <a:r>
              <a:rPr lang="en-US" sz="1400" dirty="0" err="1">
                <a:latin typeface="Open Sans Light"/>
                <a:cs typeface="Open Sans Light"/>
              </a:rPr>
              <a:t>painting.qml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21463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Scribble Area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82133"/>
            <a:ext cx="8209301" cy="347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600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onPressed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canvas</a:t>
            </a:r>
            <a:r>
              <a:rPr lang="en-US" dirty="0" err="1">
                <a:latin typeface="Courier New"/>
                <a:cs typeface="Courier New"/>
              </a:rPr>
              <a:t>.requestPaint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Canvas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canvas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onPaint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2985C7"/>
                </a:solidFill>
                <a:latin typeface="Courier New"/>
                <a:cs typeface="Courier New"/>
              </a:rPr>
              <a:t>context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getContext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"2d"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-graphics-effects/ex-canvas/scribble-</a:t>
            </a:r>
            <a:r>
              <a:rPr lang="en-US" sz="1400" dirty="0" err="1">
                <a:latin typeface="Open Sans Light"/>
                <a:cs typeface="Open Sans Light"/>
              </a:rPr>
              <a:t>area.qml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705712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03E3FA-835B-C749-A576-B7D8CD2A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5B779D-2635-5342-84E6-F7374D2D9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Efficient way for rendering shaped paths in Qt Quick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Any path shape supported: line, ellipse, arc, quadratic and cubic Bezier curves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Path created manually from path elements (geometry) or with GPU vendor extension </a:t>
            </a:r>
            <a:r>
              <a:rPr lang="en-US" dirty="0" err="1"/>
              <a:t>GL_NV_path_rendering</a:t>
            </a:r>
            <a:r>
              <a:rPr lang="en-US" dirty="0"/>
              <a:t> 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Possible to define the line color and style as well as the fill color and fill rules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Image masks allow creating even more complicated shapes </a:t>
            </a:r>
          </a:p>
          <a:p>
            <a:r>
              <a:rPr lang="en-US" dirty="0"/>
              <a:t>Performance benefit as the path is never rasterized in SW</a:t>
            </a:r>
          </a:p>
          <a:p>
            <a:pPr lvl="1"/>
            <a:r>
              <a:rPr lang="en-US" dirty="0"/>
              <a:t>Existing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QQuickPaintedItem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en-US" dirty="0"/>
              <a:t> items rendered to an image by the CPU</a:t>
            </a:r>
          </a:p>
          <a:p>
            <a:pPr lvl="2"/>
            <a:r>
              <a:rPr lang="en-US" dirty="0"/>
              <a:t>Rendered images uploaded to the video memory </a:t>
            </a:r>
          </a:p>
          <a:p>
            <a:r>
              <a:rPr lang="en-US" dirty="0"/>
              <a:t>Easier to create new shapes</a:t>
            </a:r>
          </a:p>
          <a:p>
            <a:pPr lvl="1"/>
            <a:r>
              <a:rPr lang="en-US" dirty="0"/>
              <a:t>No JavaScript needed as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QQuickPaintedItem</a:t>
            </a:r>
            <a:r>
              <a:rPr lang="en-US" dirty="0"/>
              <a:t> sub-classing needed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A34E3-A901-384A-9FFF-7D26FE78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D4614-7CA2-8041-B14B-A886D8F4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6064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03E3FA-835B-C749-A576-B7D8CD2A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A34E3-A901-384A-9FFF-7D26FE78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D4614-7CA2-8041-B14B-A886D8F4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12939-46DB-A740-85BD-117A689A0EC4}"/>
              </a:ext>
            </a:extLst>
          </p:cNvPr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sahpes</a:t>
            </a:r>
            <a:r>
              <a:rPr lang="en-US" sz="1400" dirty="0">
                <a:latin typeface="Open Sans Light"/>
                <a:cs typeface="Open Sans Light"/>
              </a:rPr>
              <a:t>/ex-</a:t>
            </a:r>
            <a:r>
              <a:rPr lang="en-US" sz="1400" dirty="0" err="1">
                <a:latin typeface="Open Sans Light"/>
                <a:cs typeface="Open Sans Light"/>
              </a:rPr>
              <a:t>sshapes.qml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91A003-446B-5541-A421-41FFD3F92876}"/>
              </a:ext>
            </a:extLst>
          </p:cNvPr>
          <p:cNvSpPr txBox="1">
            <a:spLocks/>
          </p:cNvSpPr>
          <p:nvPr/>
        </p:nvSpPr>
        <p:spPr>
          <a:xfrm>
            <a:off x="373061" y="1112344"/>
            <a:ext cx="8262939" cy="3789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/>
              <a:t>import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QtQuick.Shapes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1.0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br>
              <a:rPr lang="fi-FI" sz="1200" dirty="0"/>
            </a:br>
            <a:r>
              <a:rPr lang="fi-FI" sz="1200" dirty="0" err="1">
                <a:solidFill>
                  <a:srgbClr val="800080"/>
                </a:solidFill>
              </a:rPr>
              <a:t>Window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visible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true</a:t>
            </a:r>
            <a:r>
              <a:rPr lang="fi-FI" sz="1200" dirty="0"/>
              <a:t> </a:t>
            </a:r>
            <a:r>
              <a:rPr lang="fi-FI" sz="1200" dirty="0" err="1">
                <a:solidFill>
                  <a:srgbClr val="800000"/>
                </a:solidFill>
              </a:rPr>
              <a:t>width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640 </a:t>
            </a:r>
            <a:r>
              <a:rPr lang="fi-FI" sz="1200" dirty="0" err="1">
                <a:solidFill>
                  <a:srgbClr val="800000"/>
                </a:solidFill>
              </a:rPr>
              <a:t>height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480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8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Shape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i="1" dirty="0">
                <a:solidFill>
                  <a:srgbClr val="000000"/>
                </a:solidFill>
              </a:rPr>
              <a:t>;</a:t>
            </a:r>
            <a:r>
              <a:rPr lang="fi-FI" sz="1200" dirty="0"/>
              <a:t> </a:t>
            </a:r>
            <a:r>
              <a:rPr lang="fi-FI" sz="1200" dirty="0" err="1">
                <a:solidFill>
                  <a:srgbClr val="800000"/>
                </a:solidFill>
              </a:rPr>
              <a:t>anchors.fill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parent</a:t>
            </a:r>
            <a:r>
              <a:rPr lang="fi-FI" sz="12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80"/>
                </a:solidFill>
              </a:rPr>
              <a:t>        </a:t>
            </a:r>
            <a:r>
              <a:rPr lang="fi-FI" sz="1200" dirty="0" err="1">
                <a:solidFill>
                  <a:srgbClr val="800080"/>
                </a:solidFill>
              </a:rPr>
              <a:t>ShapePath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</a:t>
            </a:r>
            <a:r>
              <a:rPr lang="fi-FI" sz="1200" dirty="0" err="1">
                <a:solidFill>
                  <a:srgbClr val="800000"/>
                </a:solidFill>
              </a:rPr>
              <a:t>strokeWidth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</a:t>
            </a:r>
            <a:r>
              <a:rPr lang="fi-FI" sz="1200" dirty="0" err="1">
                <a:solidFill>
                  <a:srgbClr val="800000"/>
                </a:solidFill>
              </a:rPr>
              <a:t>strokeColor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lightGreen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</a:t>
            </a:r>
            <a:r>
              <a:rPr lang="fi-FI" sz="1200" dirty="0" err="1">
                <a:solidFill>
                  <a:srgbClr val="800000"/>
                </a:solidFill>
              </a:rPr>
              <a:t>fillGradient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RadialGradient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centerX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.width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/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2;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centerY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.height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/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2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centerRadius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.width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0.1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focalX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centerX</a:t>
            </a:r>
            <a:r>
              <a:rPr lang="fi-FI" sz="1200" dirty="0"/>
              <a:t>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focalY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centerY</a:t>
            </a:r>
            <a:r>
              <a:rPr lang="fi-FI" sz="12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spread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ShapeGradient</a:t>
            </a:r>
            <a:r>
              <a:rPr lang="fi-FI" sz="1200" dirty="0" err="1"/>
              <a:t>.RepeatSpread</a:t>
            </a:r>
            <a:r>
              <a:rPr lang="fi-FI" sz="12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80"/>
                </a:solidFill>
              </a:rPr>
              <a:t>                </a:t>
            </a:r>
            <a:r>
              <a:rPr lang="fi-FI" sz="1200" dirty="0" err="1">
                <a:solidFill>
                  <a:srgbClr val="800080"/>
                </a:solidFill>
              </a:rPr>
              <a:t>GradientStop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00"/>
                </a:solidFill>
              </a:rPr>
              <a:t>position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color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black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80"/>
                </a:solidFill>
              </a:rPr>
              <a:t>                </a:t>
            </a:r>
            <a:r>
              <a:rPr lang="fi-FI" sz="1200" dirty="0" err="1">
                <a:solidFill>
                  <a:srgbClr val="800080"/>
                </a:solidFill>
              </a:rPr>
              <a:t>GradientStop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00"/>
                </a:solidFill>
              </a:rPr>
              <a:t>position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color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yellow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} 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strokeStyle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ShapePath</a:t>
            </a:r>
            <a:r>
              <a:rPr lang="fi-FI" sz="1200" dirty="0" err="1"/>
              <a:t>.SolidLine</a:t>
            </a:r>
            <a:r>
              <a:rPr lang="fi-FI" sz="12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00"/>
                </a:solidFill>
              </a:rPr>
              <a:t>                </a:t>
            </a:r>
            <a:r>
              <a:rPr lang="fi-FI" sz="1200" dirty="0" err="1">
                <a:solidFill>
                  <a:srgbClr val="800000"/>
                </a:solidFill>
              </a:rPr>
              <a:t>startX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.width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0.3;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00"/>
                </a:solidFill>
              </a:rPr>
              <a:t>startY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.height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0.1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fi-FI" sz="1200" dirty="0">
                <a:solidFill>
                  <a:srgbClr val="800080"/>
                </a:solidFill>
              </a:rPr>
              <a:t>                </a:t>
            </a:r>
            <a:r>
              <a:rPr lang="fi-FI" sz="1200" dirty="0" err="1">
                <a:solidFill>
                  <a:srgbClr val="800080"/>
                </a:solidFill>
              </a:rPr>
              <a:t>PathLine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00"/>
                </a:solidFill>
              </a:rPr>
              <a:t>x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.width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0.7;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800000"/>
                </a:solidFill>
              </a:rPr>
              <a:t>y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i="1" dirty="0" err="1">
                <a:solidFill>
                  <a:srgbClr val="000000"/>
                </a:solidFill>
              </a:rPr>
              <a:t>shape</a:t>
            </a:r>
            <a:r>
              <a:rPr lang="fi-FI" sz="1200" dirty="0" err="1"/>
              <a:t>.height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*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0.1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} 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70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Graphical QML Types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137846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Screen Saver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866796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pPr lvl="1"/>
            <a:r>
              <a:rPr lang="en-US" dirty="0"/>
              <a:t>Get the lines to be rendered</a:t>
            </a:r>
          </a:p>
          <a:p>
            <a:pPr lvl="1"/>
            <a:r>
              <a:rPr lang="en-US" dirty="0"/>
              <a:t>Have the points forming the lines animated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360</a:t>
            </a:fld>
            <a:endParaRPr lang="en-US" dirty="0"/>
          </a:p>
        </p:txBody>
      </p:sp>
      <p:pic>
        <p:nvPicPr>
          <p:cNvPr id="13" name="Picture 12" descr="screensa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3" y="1423701"/>
            <a:ext cx="2963334" cy="299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-graphics-effects/lab-screensaver/</a:t>
            </a:r>
            <a:r>
              <a:rPr lang="en-US" sz="1400" dirty="0" err="1">
                <a:latin typeface="Open Sans Light"/>
                <a:cs typeface="Open Sans Light"/>
              </a:rPr>
              <a:t>screensaver.qml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310795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Particles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131812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Particle System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ParticleSystem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requires </a:t>
            </a:r>
          </a:p>
          <a:p>
            <a:pPr lvl="1"/>
            <a:r>
              <a:rPr lang="en-US" dirty="0"/>
              <a:t>At least a particles source </a:t>
            </a:r>
          </a:p>
          <a:p>
            <a:pPr lvl="1"/>
            <a:r>
              <a:rPr lang="en-US" dirty="0"/>
              <a:t>The description of how particles look</a:t>
            </a:r>
          </a:p>
          <a:p>
            <a:endParaRPr lang="en-US" dirty="0"/>
          </a:p>
          <a:p>
            <a:r>
              <a:rPr lang="en-US" dirty="0"/>
              <a:t>Particles sources are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Emitter</a:t>
            </a:r>
            <a:r>
              <a:rPr lang="en-US" dirty="0"/>
              <a:t> instances </a:t>
            </a:r>
          </a:p>
          <a:p>
            <a:pPr lvl="1"/>
            <a:r>
              <a:rPr lang="en-US" dirty="0"/>
              <a:t>They emit the logical particles</a:t>
            </a:r>
          </a:p>
          <a:p>
            <a:pPr lvl="1"/>
            <a:r>
              <a:rPr lang="en-US" dirty="0"/>
              <a:t>Provide initial attributes: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emitRate</a:t>
            </a:r>
            <a:r>
              <a:rPr lang="en-US" dirty="0"/>
              <a:t>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lifeSpan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size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speed</a:t>
            </a:r>
            <a:r>
              <a:rPr lang="en-US" dirty="0"/>
              <a:t>,...</a:t>
            </a:r>
          </a:p>
          <a:p>
            <a:pPr lvl="1"/>
            <a:r>
              <a:rPr lang="en-US" dirty="0"/>
              <a:t>The flow can be controlled using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enabled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pulse()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burst() </a:t>
            </a:r>
          </a:p>
          <a:p>
            <a:endParaRPr lang="en-US" dirty="0"/>
          </a:p>
          <a:p>
            <a:r>
              <a:rPr lang="en-US" dirty="0"/>
              <a:t>Particle appearance is controlled by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ParticlePainter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instance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ImageParticle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uses an image as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/>
              <a:t>, it can be rotated, colorized, etc.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ItemParticle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uses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r>
              <a:rPr lang="en-US" dirty="0"/>
              <a:t> delegate to render particles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CustomParticle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uses </a:t>
            </a:r>
            <a:r>
              <a:rPr lang="en-US" dirty="0" err="1"/>
              <a:t>shaders</a:t>
            </a:r>
            <a:r>
              <a:rPr lang="en-US" dirty="0"/>
              <a:t> to render particles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009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Emitter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Emit the particles using </a:t>
            </a:r>
            <a:r>
              <a:rPr lang="en-US" dirty="0">
                <a:latin typeface="Courier New"/>
                <a:cs typeface="Courier New"/>
              </a:rPr>
              <a:t>Emitter</a:t>
            </a:r>
            <a:r>
              <a:rPr lang="en-US" dirty="0"/>
              <a:t> methods</a:t>
            </a:r>
          </a:p>
          <a:p>
            <a:pPr lvl="1"/>
            <a:r>
              <a:rPr lang="en-US" dirty="0"/>
              <a:t>Emit particles immediately using </a:t>
            </a:r>
            <a:r>
              <a:rPr lang="en-US" dirty="0">
                <a:latin typeface="Courier New"/>
                <a:cs typeface="Courier New"/>
              </a:rPr>
              <a:t>burst(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count,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y)</a:t>
            </a:r>
          </a:p>
          <a:p>
            <a:pPr lvl="2"/>
            <a:r>
              <a:rPr lang="en-US" dirty="0"/>
              <a:t>Coordinates may be omitted, in which case the emitter emits particles randomly inside the emitter area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(</a:t>
            </a:r>
            <a:r>
              <a:rPr lang="en-US" dirty="0" err="1">
                <a:latin typeface="Courier New"/>
                <a:cs typeface="Courier New"/>
              </a:rPr>
              <a:t>EllipseShape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LineShape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MaskShape</a:t>
            </a:r>
            <a:r>
              <a:rPr lang="en-US" dirty="0"/>
              <a:t>) to provide a non-rectangular emitter area </a:t>
            </a:r>
          </a:p>
          <a:p>
            <a:pPr lvl="1"/>
            <a:r>
              <a:rPr lang="en-US" dirty="0"/>
              <a:t>Enable the disabled emitter for a </a:t>
            </a:r>
            <a:r>
              <a:rPr lang="en-US" dirty="0">
                <a:latin typeface="Courier New"/>
                <a:cs typeface="Courier New"/>
              </a:rPr>
              <a:t>duration</a:t>
            </a:r>
            <a:r>
              <a:rPr lang="en-US" dirty="0"/>
              <a:t> milliseconds </a:t>
            </a:r>
            <a:r>
              <a:rPr lang="en-US" dirty="0">
                <a:latin typeface="Courier New"/>
                <a:cs typeface="Courier New"/>
              </a:rPr>
              <a:t>pulse(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duration)</a:t>
            </a:r>
            <a:endParaRPr lang="en-US" dirty="0"/>
          </a:p>
          <a:p>
            <a:r>
              <a:rPr lang="en-US" dirty="0"/>
              <a:t>Provide the initial particle attributes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emitRate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(10)</a:t>
            </a:r>
            <a:r>
              <a:rPr lang="en-US" dirty="0">
                <a:cs typeface="Courier New" pitchFamily="49" charset="0"/>
              </a:rPr>
              <a:t> – number of particles emitted per second </a:t>
            </a:r>
            <a:endParaRPr lang="en-US" dirty="0"/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lifeSpan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(1000)</a:t>
            </a:r>
            <a:r>
              <a:rPr lang="en-US" dirty="0">
                <a:cs typeface="Courier New" pitchFamily="49" charset="0"/>
              </a:rPr>
              <a:t> – life span of each particle in milliseconds. Values &gt; 10 </a:t>
            </a:r>
            <a:r>
              <a:rPr lang="en-US" dirty="0" err="1">
                <a:cs typeface="Courier New" pitchFamily="49" charset="0"/>
              </a:rPr>
              <a:t>mins</a:t>
            </a:r>
            <a:r>
              <a:rPr lang="en-US" dirty="0">
                <a:cs typeface="Courier New" pitchFamily="49" charset="0"/>
              </a:rPr>
              <a:t> are treated as infinite </a:t>
            </a:r>
            <a:endParaRPr lang="en-US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size(16) </a:t>
            </a:r>
            <a:r>
              <a:rPr lang="en-US" dirty="0">
                <a:cs typeface="Courier New" pitchFamily="49" charset="0"/>
              </a:rPr>
              <a:t>– particle size in pixels. May be linearly interpolated to </a:t>
            </a:r>
            <a:r>
              <a:rPr lang="en-US" dirty="0" err="1">
                <a:latin typeface="Courier New"/>
                <a:cs typeface="Courier New"/>
              </a:rPr>
              <a:t>endSize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acceleration, velocity</a:t>
            </a:r>
            <a:r>
              <a:rPr lang="en-US" dirty="0">
                <a:cs typeface="Courier New" pitchFamily="49" charset="0"/>
              </a:rPr>
              <a:t> – defined as stochastic 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345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Lights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2.5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QtQuick.Particles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 err="1">
                <a:latin typeface="Courier New"/>
                <a:cs typeface="Courier New"/>
              </a:rPr>
              <a:t>.burst</a:t>
            </a:r>
            <a:r>
              <a:rPr lang="en-US" dirty="0">
                <a:latin typeface="Courier New"/>
                <a:cs typeface="Courier New"/>
              </a:rPr>
              <a:t>(20)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redVariation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greenVariation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 descr="christmas-ligh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26" y="1032932"/>
            <a:ext cx="2411897" cy="2438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christmas-lights.qml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730636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11" y="4290133"/>
            <a:ext cx="568705" cy="698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Physics: Speed &amp; Acceleration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Both initial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velocity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acceleration</a:t>
            </a:r>
            <a:r>
              <a:rPr lang="en-US" dirty="0"/>
              <a:t> are specified using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Direction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/>
              <a:t> is a vector space of possible directions for a particle</a:t>
            </a:r>
          </a:p>
          <a:p>
            <a:pPr lvl="1"/>
            <a:r>
              <a:rPr lang="en-US" dirty="0"/>
              <a:t>Value intervals are specified using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*Variation </a:t>
            </a:r>
            <a:r>
              <a:rPr lang="en-US" dirty="0"/>
              <a:t>properties</a:t>
            </a:r>
          </a:p>
          <a:p>
            <a:pPr lvl="1"/>
            <a:r>
              <a:rPr lang="en-US" dirty="0"/>
              <a:t>Each particle gets a random vector of the vector space </a:t>
            </a:r>
          </a:p>
          <a:p>
            <a:endParaRPr lang="en-US" dirty="0"/>
          </a:p>
          <a:p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Direction</a:t>
            </a:r>
            <a:r>
              <a:rPr lang="en-US" dirty="0"/>
              <a:t> is never used, it has subclasses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directions varying in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angle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PointDirection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directions varying in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x </a:t>
            </a:r>
            <a:r>
              <a:rPr lang="en-US" dirty="0"/>
              <a:t>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y</a:t>
            </a:r>
            <a:r>
              <a:rPr lang="en-US" dirty="0"/>
              <a:t> components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TargetDirection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for directions toward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targetItem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CumulativeDirection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acts as a direction that sums the directions within 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365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058270" y="1992373"/>
            <a:ext cx="1529119" cy="1304554"/>
            <a:chOff x="7031346" y="1645826"/>
            <a:chExt cx="1529119" cy="1304554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7490408" y="2128426"/>
              <a:ext cx="587943" cy="3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7031346" y="2563048"/>
              <a:ext cx="788310" cy="1223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7490407" y="2104907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7796138" y="2175463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x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72254" y="2704159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y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7890209" y="1987315"/>
              <a:ext cx="341008" cy="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748637" y="1645826"/>
              <a:ext cx="8118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 err="1">
                  <a:latin typeface="Open Sans Light"/>
                  <a:cs typeface="Open Sans Light"/>
                </a:rPr>
                <a:t>xVariation</a:t>
              </a:r>
              <a:endParaRPr lang="en-US" sz="1000" dirty="0">
                <a:latin typeface="Open Sans Light"/>
                <a:cs typeface="Open Sans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58270" y="3606215"/>
            <a:ext cx="1246907" cy="845473"/>
            <a:chOff x="7031346" y="2104907"/>
            <a:chExt cx="1246907" cy="845473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 flipV="1">
              <a:off x="7490408" y="2128426"/>
              <a:ext cx="587943" cy="3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7031346" y="2563048"/>
              <a:ext cx="788310" cy="12230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7490407" y="2104907"/>
              <a:ext cx="529150" cy="811389"/>
            </a:xfrm>
            <a:prstGeom prst="straightConnector1">
              <a:avLst/>
            </a:prstGeom>
            <a:solidFill>
              <a:srgbClr val="FF0000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7796138" y="2175463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72254" y="2704159"/>
              <a:ext cx="482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latin typeface="+mn-lt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18162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2.5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import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QtQuick.Particles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…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Timer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onTriggered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 err="1">
                <a:latin typeface="Courier New"/>
                <a:cs typeface="Courier New"/>
              </a:rPr>
              <a:t>.pulse</a:t>
            </a:r>
            <a:r>
              <a:rPr lang="en-US" dirty="0">
                <a:latin typeface="Courier New"/>
                <a:cs typeface="Courier New"/>
              </a:rPr>
              <a:t>(50)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velocity: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angleVariation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} } </a:t>
            </a:r>
          </a:p>
        </p:txBody>
      </p:sp>
      <p:pic>
        <p:nvPicPr>
          <p:cNvPr id="3" name="Picture 2" descr="explo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24" y="1032932"/>
            <a:ext cx="2420100" cy="2446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explosion.qml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630512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ParticlePainter</a:t>
            </a:r>
            <a:r>
              <a:rPr lang="en-US" dirty="0"/>
              <a:t> – Particle Visualizer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ImageParticle</a:t>
            </a:r>
            <a:r>
              <a:rPr lang="en-US" dirty="0"/>
              <a:t> uses an image as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source</a:t>
            </a:r>
            <a:r>
              <a:rPr lang="en-US" dirty="0"/>
              <a:t> property. The image can be</a:t>
            </a:r>
          </a:p>
          <a:p>
            <a:pPr lvl="1"/>
            <a:r>
              <a:rPr lang="en-US" dirty="0"/>
              <a:t>colorized</a:t>
            </a:r>
          </a:p>
          <a:p>
            <a:pPr lvl="1"/>
            <a:r>
              <a:rPr lang="en-US" dirty="0"/>
              <a:t>rotated</a:t>
            </a:r>
          </a:p>
          <a:p>
            <a:pPr lvl="1"/>
            <a:r>
              <a:rPr lang="en-US" dirty="0"/>
              <a:t>deformed:: </a:t>
            </a:r>
            <a:r>
              <a:rPr lang="en-US" dirty="0" err="1">
                <a:latin typeface="Courier New"/>
                <a:cs typeface="Courier New"/>
              </a:rPr>
              <a:t>xVector</a:t>
            </a:r>
            <a:r>
              <a:rPr lang="en-US" dirty="0"/>
              <a:t> (</a:t>
            </a:r>
            <a:r>
              <a:rPr lang="en-US" dirty="0">
                <a:latin typeface="Courier New"/>
                <a:cs typeface="Courier New"/>
              </a:rPr>
              <a:t>Direction</a:t>
            </a:r>
            <a:r>
              <a:rPr lang="en-US" dirty="0"/>
              <a:t>), </a:t>
            </a:r>
            <a:r>
              <a:rPr lang="en-US" dirty="0" err="1">
                <a:latin typeface="Courier New"/>
                <a:cs typeface="Courier New"/>
              </a:rPr>
              <a:t>yVector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 sprite-based animation: </a:t>
            </a:r>
            <a:r>
              <a:rPr lang="en-US" dirty="0">
                <a:latin typeface="Courier New"/>
                <a:cs typeface="Courier New"/>
              </a:rPr>
              <a:t>sprites</a:t>
            </a:r>
            <a:r>
              <a:rPr lang="en-US" dirty="0"/>
              <a:t> (a list of </a:t>
            </a:r>
            <a:r>
              <a:rPr lang="en-US" dirty="0">
                <a:latin typeface="Courier New"/>
                <a:cs typeface="Courier New"/>
              </a:rPr>
              <a:t>Sprite</a:t>
            </a:r>
            <a:r>
              <a:rPr lang="en-US" dirty="0"/>
              <a:t> objects)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ItemParticle</a:t>
            </a:r>
            <a:r>
              <a:rPr lang="en-US" dirty="0"/>
              <a:t> uses 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Item delegate </a:t>
            </a:r>
            <a:r>
              <a:rPr lang="en-US" dirty="0"/>
              <a:t>to render particles</a:t>
            </a:r>
          </a:p>
          <a:p>
            <a:pPr lvl="1"/>
            <a:r>
              <a:rPr lang="en-US" dirty="0"/>
              <a:t>Grab the item from the logical item </a:t>
            </a:r>
            <a:r>
              <a:rPr lang="en-US" dirty="0">
                <a:latin typeface="Courier New"/>
                <a:cs typeface="Courier New"/>
              </a:rPr>
              <a:t>give(Item) </a:t>
            </a:r>
            <a:r>
              <a:rPr lang="en-US" dirty="0"/>
              <a:t>and associate it back with the logical item </a:t>
            </a:r>
            <a:r>
              <a:rPr lang="en-US" dirty="0">
                <a:latin typeface="Courier New"/>
                <a:cs typeface="Courier New"/>
              </a:rPr>
              <a:t>take(Item,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Control the item life time progressions yourself </a:t>
            </a:r>
            <a:r>
              <a:rPr lang="en-US" dirty="0">
                <a:latin typeface="Courier New"/>
                <a:cs typeface="Courier New"/>
              </a:rPr>
              <a:t>freeze(Item)</a:t>
            </a:r>
            <a:r>
              <a:rPr lang="en-US" dirty="0"/>
              <a:t> or let the particle system control it </a:t>
            </a:r>
            <a:r>
              <a:rPr lang="en-US" dirty="0">
                <a:latin typeface="Courier New"/>
                <a:cs typeface="Courier New"/>
              </a:rPr>
              <a:t>unfreeze(Item)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CustomParticle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uses vertex and fragment </a:t>
            </a:r>
            <a:r>
              <a:rPr lang="en-US" dirty="0" err="1"/>
              <a:t>shaders</a:t>
            </a:r>
            <a:r>
              <a:rPr lang="en-US" dirty="0"/>
              <a:t> to render particles</a:t>
            </a:r>
          </a:p>
          <a:p>
            <a:pPr lvl="1"/>
            <a:r>
              <a:rPr lang="en-US" dirty="0"/>
              <a:t>Template code provided in the documentation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-graphics-effects/ex-particles/custom-</a:t>
            </a:r>
            <a:r>
              <a:rPr lang="en-US" sz="1400" dirty="0" err="1">
                <a:latin typeface="Open Sans Light"/>
                <a:cs typeface="Open Sans Light"/>
              </a:rPr>
              <a:t>particle.qml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625921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Physics: Force fields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Affect particle attributes after the particle has been emitted</a:t>
            </a:r>
          </a:p>
          <a:p>
            <a:pPr lvl="1"/>
            <a:r>
              <a:rPr lang="en-US" dirty="0"/>
              <a:t>May affect in a rectangular area or in any shape, if 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/>
              <a:t> property is defined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provides useful properties, but use sub-types in your QML code</a:t>
            </a:r>
          </a:p>
          <a:p>
            <a:r>
              <a:rPr lang="en-US" dirty="0"/>
              <a:t>May be disabled/enabled: </a:t>
            </a:r>
            <a:r>
              <a:rPr lang="en-US" dirty="0">
                <a:latin typeface="Courier New"/>
                <a:cs typeface="Courier New"/>
              </a:rPr>
              <a:t>enabled</a:t>
            </a:r>
            <a:r>
              <a:rPr lang="en-US" dirty="0"/>
              <a:t>(true)</a:t>
            </a:r>
          </a:p>
          <a:p>
            <a:r>
              <a:rPr lang="en-US" dirty="0"/>
              <a:t>May have arbitrary shape: </a:t>
            </a:r>
            <a:r>
              <a:rPr lang="en-US" dirty="0">
                <a:latin typeface="Courier New"/>
                <a:cs typeface="Courier New"/>
              </a:rPr>
              <a:t>shape</a:t>
            </a:r>
          </a:p>
          <a:p>
            <a:r>
              <a:rPr lang="en-US" dirty="0"/>
              <a:t>Provides collision checking: </a:t>
            </a:r>
            <a:r>
              <a:rPr lang="en-US" dirty="0" err="1">
                <a:latin typeface="Courier New"/>
                <a:cs typeface="Courier New"/>
              </a:rPr>
              <a:t>whenCollidingWith</a:t>
            </a:r>
            <a:r>
              <a:rPr lang="en-US" dirty="0"/>
              <a:t>: a list of particle groups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Affector</a:t>
            </a:r>
            <a:r>
              <a:rPr lang="en-US" dirty="0"/>
              <a:t> affects a particle only, if the particle collides with another particle in one of the groups</a:t>
            </a:r>
          </a:p>
          <a:p>
            <a:r>
              <a:rPr lang="en-US" dirty="0"/>
              <a:t>May be applied once (</a:t>
            </a:r>
            <a:r>
              <a:rPr lang="en-US" dirty="0">
                <a:latin typeface="Courier New"/>
                <a:cs typeface="Courier New"/>
              </a:rPr>
              <a:t>once: true</a:t>
            </a:r>
            <a:r>
              <a:rPr lang="en-US" dirty="0"/>
              <a:t>) or any number of times    </a:t>
            </a:r>
          </a:p>
          <a:p>
            <a:endParaRPr lang="en-US" dirty="0"/>
          </a:p>
          <a:p>
            <a:r>
              <a:rPr lang="en-US" dirty="0"/>
              <a:t>Provides a signal, when a particle is affected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affected(x, 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533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r>
              <a:rPr lang="en-US" dirty="0"/>
              <a:t> Sub-Types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8355758" cy="3784985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Age { </a:t>
            </a:r>
            <a:r>
              <a:rPr lang="en-US" sz="1400" dirty="0" err="1">
                <a:latin typeface="Courier New"/>
                <a:cs typeface="Courier New"/>
              </a:rPr>
              <a:t>lifeLeft</a:t>
            </a:r>
            <a:r>
              <a:rPr lang="en-US" sz="1400" dirty="0">
                <a:latin typeface="Courier New"/>
                <a:cs typeface="Courier New"/>
              </a:rPr>
              <a:t>: 2000 } </a:t>
            </a:r>
            <a:endParaRPr lang="en-US" dirty="0"/>
          </a:p>
          <a:p>
            <a:pPr lvl="1"/>
            <a:r>
              <a:rPr lang="en-US" dirty="0"/>
              <a:t>Defines the remaining life time</a:t>
            </a:r>
            <a:endParaRPr lang="en-US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Attractor { </a:t>
            </a:r>
            <a:r>
              <a:rPr lang="en-US" sz="1400" dirty="0" err="1">
                <a:latin typeface="Courier New"/>
                <a:cs typeface="Courier New"/>
              </a:rPr>
              <a:t>affectedParameter</a:t>
            </a:r>
            <a:r>
              <a:rPr lang="en-US" sz="1400" dirty="0">
                <a:latin typeface="Courier New"/>
                <a:cs typeface="Courier New"/>
              </a:rPr>
              <a:t>: </a:t>
            </a:r>
            <a:r>
              <a:rPr lang="en-US" sz="1400" dirty="0" err="1">
                <a:latin typeface="Courier New"/>
                <a:cs typeface="Courier New"/>
              </a:rPr>
              <a:t>Attractor.Position</a:t>
            </a:r>
            <a:r>
              <a:rPr lang="en-US" sz="1400" dirty="0">
                <a:latin typeface="Courier New"/>
                <a:cs typeface="Courier New"/>
              </a:rPr>
              <a:t>/Velocity/Acceleration; </a:t>
            </a:r>
            <a:r>
              <a:rPr lang="en-US" sz="1400" dirty="0" err="1">
                <a:latin typeface="Courier New"/>
                <a:cs typeface="Courier New"/>
              </a:rPr>
              <a:t>proportionalToDistance</a:t>
            </a:r>
            <a:r>
              <a:rPr lang="en-US" sz="1400" dirty="0">
                <a:latin typeface="Courier New"/>
                <a:cs typeface="Courier New"/>
              </a:rPr>
              <a:t>: </a:t>
            </a:r>
            <a:r>
              <a:rPr lang="en-US" sz="1400" dirty="0" err="1">
                <a:latin typeface="Courier New"/>
                <a:cs typeface="Courier New"/>
              </a:rPr>
              <a:t>Attractor.Constant</a:t>
            </a:r>
            <a:r>
              <a:rPr lang="en-US" sz="1400" dirty="0">
                <a:latin typeface="Courier New"/>
                <a:cs typeface="Courier New"/>
              </a:rPr>
              <a:t>/Linear/</a:t>
            </a:r>
            <a:r>
              <a:rPr lang="en-US" sz="1400" dirty="0" err="1">
                <a:latin typeface="Courier New"/>
                <a:cs typeface="Courier New"/>
              </a:rPr>
              <a:t>InverseLinear</a:t>
            </a:r>
            <a:r>
              <a:rPr lang="en-US" sz="1400" dirty="0">
                <a:latin typeface="Courier New"/>
                <a:cs typeface="Courier New"/>
              </a:rPr>
              <a:t>/Quadratic/</a:t>
            </a:r>
            <a:r>
              <a:rPr lang="en-US" sz="1400" dirty="0" err="1">
                <a:latin typeface="Courier New"/>
                <a:cs typeface="Courier New"/>
              </a:rPr>
              <a:t>InverseQuadratic</a:t>
            </a:r>
            <a:r>
              <a:rPr lang="en-US" sz="1400" dirty="0">
                <a:latin typeface="Courier New"/>
                <a:cs typeface="Courier New"/>
              </a:rPr>
              <a:t> } </a:t>
            </a:r>
            <a:endParaRPr lang="en-US" dirty="0"/>
          </a:p>
          <a:p>
            <a:pPr lvl="1"/>
            <a:r>
              <a:rPr lang="en-US" dirty="0"/>
              <a:t>Specifies a point of zero size, attracting particles</a:t>
            </a:r>
            <a:endParaRPr lang="en-US" sz="18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Friction { factor: 0.1; threshold: 0.0 } </a:t>
            </a:r>
            <a:endParaRPr lang="en-US" dirty="0"/>
          </a:p>
          <a:p>
            <a:pPr lvl="1"/>
            <a:r>
              <a:rPr lang="en-US" dirty="0"/>
              <a:t>Slows down moving particles by a factor of their velocity, until the threshold has been achieved </a:t>
            </a:r>
            <a:endParaRPr lang="en-US" sz="18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Gravity { angle: -90; magnitude: 23.5 } </a:t>
            </a:r>
            <a:endParaRPr lang="en-US" dirty="0"/>
          </a:p>
          <a:p>
            <a:pPr lvl="1"/>
            <a:r>
              <a:rPr lang="en-US" dirty="0"/>
              <a:t>Accelerates particles to a vector of the specified magnitude in the specified angle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98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Specifying colors</a:t>
            </a:r>
          </a:p>
          <a:p>
            <a:pPr lvl="1"/>
            <a:r>
              <a:rPr lang="en-US" dirty="0"/>
              <a:t>Named colors (using SVG names):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"red"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"green"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"blue"</a:t>
            </a:r>
            <a:r>
              <a:rPr lang="en-US" dirty="0"/>
              <a:t>,...</a:t>
            </a:r>
          </a:p>
          <a:p>
            <a:pPr lvl="1"/>
            <a:r>
              <a:rPr lang="en-US" dirty="0"/>
              <a:t>HTML style color components: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"#ff0000"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"#008000"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"#0000ff"</a:t>
            </a:r>
            <a:r>
              <a:rPr lang="en-US" dirty="0"/>
              <a:t>,...</a:t>
            </a:r>
          </a:p>
          <a:p>
            <a:pPr lvl="1"/>
            <a:r>
              <a:rPr lang="en-US" dirty="0"/>
              <a:t>Built-in function: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Qt.rgba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(0,0.5,0,1) </a:t>
            </a:r>
          </a:p>
          <a:p>
            <a:r>
              <a:rPr lang="en-US" dirty="0"/>
              <a:t>Changing items opacity:</a:t>
            </a:r>
          </a:p>
          <a:p>
            <a:pPr lvl="1"/>
            <a:r>
              <a:rPr lang="en-US" dirty="0"/>
              <a:t>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opacity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Values from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0.0</a:t>
            </a:r>
            <a:r>
              <a:rPr lang="en-US" dirty="0"/>
              <a:t> (transparent) to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1.0</a:t>
            </a:r>
            <a:r>
              <a:rPr lang="en-US" dirty="0"/>
              <a:t> (opaque)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QML </a:t>
            </a:r>
            <a:r>
              <a:rPr lang="fi-FI" sz="1400" dirty="0" err="1">
                <a:latin typeface="Open Sans Light"/>
                <a:cs typeface="Open Sans Light"/>
                <a:hlinkClick r:id="rId2"/>
              </a:rPr>
              <a:t>basic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 </a:t>
            </a:r>
            <a:r>
              <a:rPr lang="fi-FI" sz="1400" dirty="0" err="1">
                <a:latin typeface="Open Sans Light"/>
                <a:cs typeface="Open Sans Light"/>
                <a:hlinkClick r:id="rId2"/>
              </a:rPr>
              <a:t>type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 </a:t>
            </a:r>
            <a:r>
              <a:rPr lang="fi-FI" sz="1400" dirty="0" err="1">
                <a:latin typeface="Open Sans Light"/>
                <a:cs typeface="Open Sans Light"/>
                <a:hlinkClick r:id="rId2"/>
              </a:rPr>
              <a:t>colors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6178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Affector</a:t>
            </a:r>
            <a:r>
              <a:rPr lang="en-US" dirty="0"/>
              <a:t> Sub-Types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8355758" cy="3784985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latin typeface="Courier New"/>
                <a:cs typeface="Courier New"/>
              </a:rPr>
              <a:t>Turbulence { </a:t>
            </a:r>
            <a:r>
              <a:rPr lang="en-US" sz="1400" dirty="0" err="1">
                <a:latin typeface="Courier New"/>
                <a:cs typeface="Courier New"/>
              </a:rPr>
              <a:t>noiseSource</a:t>
            </a:r>
            <a:r>
              <a:rPr lang="en-US" sz="1400" dirty="0">
                <a:latin typeface="Courier New"/>
                <a:cs typeface="Courier New"/>
              </a:rPr>
              <a:t>: “</a:t>
            </a:r>
            <a:r>
              <a:rPr lang="en-US" sz="1400" dirty="0" err="1">
                <a:latin typeface="Courier New"/>
                <a:cs typeface="Courier New"/>
              </a:rPr>
              <a:t>qrc</a:t>
            </a:r>
            <a:r>
              <a:rPr lang="en-US" sz="1400" dirty="0">
                <a:latin typeface="Courier New"/>
                <a:cs typeface="Courier New"/>
              </a:rPr>
              <a:t>:/</a:t>
            </a:r>
            <a:r>
              <a:rPr lang="en-US" sz="1400" dirty="0" err="1">
                <a:latin typeface="Courier New"/>
                <a:cs typeface="Courier New"/>
              </a:rPr>
              <a:t>smoothBlackAndWhite.png</a:t>
            </a:r>
            <a:r>
              <a:rPr lang="en-US" sz="1400" dirty="0">
                <a:latin typeface="Courier New"/>
                <a:cs typeface="Courier New"/>
              </a:rPr>
              <a:t>”; strength: 100 }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Applies a chaos map of force vectors to the particles </a:t>
            </a:r>
          </a:p>
          <a:p>
            <a:pPr lvl="1"/>
            <a:r>
              <a:rPr lang="en-US" dirty="0"/>
              <a:t>A default image exists</a:t>
            </a:r>
          </a:p>
          <a:p>
            <a:pPr lvl="1"/>
            <a:r>
              <a:rPr lang="en-US" dirty="0"/>
              <a:t>The magnitude of the velocity vector varies in a range [0, √2] </a:t>
            </a:r>
          </a:p>
          <a:p>
            <a:endParaRPr lang="en-US" sz="17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Wander { pace: 7.2; </a:t>
            </a:r>
            <a:r>
              <a:rPr lang="en-US" sz="1400" dirty="0" err="1">
                <a:latin typeface="Courier New"/>
                <a:cs typeface="Courier New"/>
              </a:rPr>
              <a:t>affectedParameter</a:t>
            </a:r>
            <a:r>
              <a:rPr lang="en-US" sz="1400" dirty="0">
                <a:latin typeface="Courier New"/>
                <a:cs typeface="Courier New"/>
              </a:rPr>
              <a:t>: </a:t>
            </a:r>
            <a:r>
              <a:rPr lang="en-US" sz="1400" dirty="0" err="1">
                <a:latin typeface="Courier New"/>
                <a:cs typeface="Courier New"/>
              </a:rPr>
              <a:t>PointAttractor.Position</a:t>
            </a:r>
            <a:r>
              <a:rPr lang="en-US" sz="1400" dirty="0">
                <a:latin typeface="Courier New"/>
                <a:cs typeface="Courier New"/>
              </a:rPr>
              <a:t>/Velocity/Acceleration; </a:t>
            </a:r>
            <a:r>
              <a:rPr lang="en-US" sz="1400" dirty="0" err="1">
                <a:latin typeface="Courier New"/>
                <a:cs typeface="Courier New"/>
              </a:rPr>
              <a:t>xVariance</a:t>
            </a:r>
            <a:r>
              <a:rPr lang="en-US" sz="1400" dirty="0">
                <a:latin typeface="Courier New"/>
                <a:cs typeface="Courier New"/>
              </a:rPr>
              <a:t>: 99.9 } </a:t>
            </a:r>
            <a:endParaRPr lang="en-US" dirty="0"/>
          </a:p>
          <a:p>
            <a:pPr lvl="1"/>
            <a:r>
              <a:rPr lang="en-US" dirty="0"/>
              <a:t>Applies random particle trajectory </a:t>
            </a:r>
          </a:p>
          <a:p>
            <a:endParaRPr lang="en-US" sz="1500" dirty="0">
              <a:latin typeface="Courier New"/>
              <a:cs typeface="Courier New"/>
            </a:endParaRPr>
          </a:p>
          <a:p>
            <a:r>
              <a:rPr lang="en-US" sz="1400" dirty="0" err="1">
                <a:latin typeface="Courier New"/>
                <a:cs typeface="Courier New"/>
              </a:rPr>
              <a:t>GroupGoal</a:t>
            </a:r>
            <a:r>
              <a:rPr lang="en-US" sz="1400" dirty="0">
                <a:latin typeface="Courier New"/>
                <a:cs typeface="Courier New"/>
              </a:rPr>
              <a:t> { </a:t>
            </a:r>
            <a:r>
              <a:rPr lang="en-US" sz="1400" dirty="0" err="1">
                <a:latin typeface="Courier New"/>
                <a:cs typeface="Courier New"/>
              </a:rPr>
              <a:t>goalState</a:t>
            </a:r>
            <a:r>
              <a:rPr lang="en-US" sz="1400" dirty="0">
                <a:latin typeface="Courier New"/>
                <a:cs typeface="Courier New"/>
              </a:rPr>
              <a:t>: “Group_72”;  jump: false }</a:t>
            </a:r>
            <a:r>
              <a:rPr lang="en-US" sz="1400" dirty="0"/>
              <a:t> (</a:t>
            </a:r>
            <a:r>
              <a:rPr lang="en-US" sz="1400" dirty="0" err="1">
                <a:latin typeface="Courier New"/>
                <a:cs typeface="Courier New"/>
              </a:rPr>
              <a:t>SpriteGoal</a:t>
            </a:r>
            <a:r>
              <a:rPr lang="en-US" sz="1400" dirty="0"/>
              <a:t>) </a:t>
            </a:r>
            <a:endParaRPr lang="en-US" dirty="0"/>
          </a:p>
          <a:p>
            <a:pPr lvl="1"/>
            <a:r>
              <a:rPr lang="en-US" dirty="0"/>
              <a:t>Changes the state of a group of a particle</a:t>
            </a:r>
          </a:p>
          <a:p>
            <a:pPr lvl="1"/>
            <a:r>
              <a:rPr lang="en-US" dirty="0"/>
              <a:t>Groups may have defined durations and transitions between groups</a:t>
            </a:r>
          </a:p>
          <a:p>
            <a:pPr lvl="1"/>
            <a:r>
              <a:rPr lang="en-US" dirty="0"/>
              <a:t>Setting </a:t>
            </a:r>
            <a:r>
              <a:rPr lang="en-US" dirty="0" err="1">
                <a:latin typeface="Courier New"/>
                <a:cs typeface="Courier New"/>
              </a:rPr>
              <a:t>goalState</a:t>
            </a:r>
            <a:r>
              <a:rPr lang="en-US" dirty="0"/>
              <a:t> will cause head down the path which will reach the state quickest </a:t>
            </a:r>
          </a:p>
          <a:p>
            <a:pPr lvl="1"/>
            <a:r>
              <a:rPr lang="en-US" dirty="0"/>
              <a:t>Setting </a:t>
            </a:r>
            <a:r>
              <a:rPr lang="en-US" dirty="0">
                <a:latin typeface="Courier New"/>
                <a:cs typeface="Courier New"/>
              </a:rPr>
              <a:t>jump: true </a:t>
            </a:r>
            <a:r>
              <a:rPr lang="en-US" dirty="0"/>
              <a:t>will cause the goal state to be reached immediately without finishing the current state and using any transition path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-graphics-effects/ex-particles/explosion-</a:t>
            </a:r>
            <a:r>
              <a:rPr lang="en-US" sz="1400" dirty="0" err="1">
                <a:latin typeface="Open Sans Light"/>
                <a:cs typeface="Open Sans Light"/>
              </a:rPr>
              <a:t>implosion.qml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685460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Fountain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ParticleSystem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emitter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700;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lifeSpan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16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velocity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AngleDirection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angleVariation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ImageParticle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particle.png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sizeTable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sizeTable.png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blueVariation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Gravity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magnitude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latin typeface="Courier New"/>
                <a:cs typeface="Courier New"/>
              </a:rPr>
              <a:t>} }</a:t>
            </a:r>
          </a:p>
        </p:txBody>
      </p:sp>
      <p:pic>
        <p:nvPicPr>
          <p:cNvPr id="4" name="Picture 3" descr="fount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2" y="1041227"/>
            <a:ext cx="1636891" cy="2484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-graphics-effects/ex-particles/</a:t>
            </a:r>
            <a:r>
              <a:rPr lang="en-US" sz="1400" dirty="0" err="1">
                <a:latin typeface="Open Sans Light"/>
                <a:cs typeface="Open Sans Light"/>
              </a:rPr>
              <a:t>fountain.qml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301104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Groups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998305"/>
            <a:ext cx="8355758" cy="3784985"/>
          </a:xfrm>
        </p:spPr>
        <p:txBody>
          <a:bodyPr>
            <a:normAutofit/>
          </a:bodyPr>
          <a:lstStyle/>
          <a:p>
            <a:r>
              <a:rPr lang="en-US" dirty="0"/>
              <a:t>Can be used for simple grouping</a:t>
            </a:r>
          </a:p>
          <a:p>
            <a:pPr lvl="1"/>
            <a:r>
              <a:rPr lang="en-US" dirty="0"/>
              <a:t>Emitter in “group1” uses particles in “group1” and </a:t>
            </a:r>
            <a:r>
              <a:rPr lang="en-US" dirty="0" err="1"/>
              <a:t>affectors</a:t>
            </a:r>
            <a:r>
              <a:rPr lang="en-US" dirty="0"/>
              <a:t> in “group1”</a:t>
            </a:r>
          </a:p>
          <a:p>
            <a:pPr lvl="1"/>
            <a:r>
              <a:rPr lang="en-US" dirty="0"/>
              <a:t>Particle group defined implicitly using the </a:t>
            </a:r>
            <a:r>
              <a:rPr lang="en-US" dirty="0">
                <a:latin typeface="Courier New"/>
                <a:cs typeface="Courier New"/>
              </a:rPr>
              <a:t>group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Emitter { group: “rocket”; </a:t>
            </a:r>
            <a:r>
              <a:rPr lang="en-US" dirty="0" err="1">
                <a:latin typeface="Courier New"/>
                <a:cs typeface="Courier New"/>
              </a:rPr>
              <a:t>emitRate</a:t>
            </a:r>
            <a:r>
              <a:rPr lang="en-US" dirty="0">
                <a:latin typeface="Courier New"/>
                <a:cs typeface="Courier New"/>
              </a:rPr>
              <a:t>: 100 }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ParticleGroup</a:t>
            </a:r>
            <a:r>
              <a:rPr lang="en-US" dirty="0"/>
              <a:t> explicitly, if you wish to define timed transitions between the groups</a:t>
            </a:r>
          </a:p>
          <a:p>
            <a:pPr lvl="1"/>
            <a:r>
              <a:rPr lang="en-US" dirty="0"/>
              <a:t>After five seconds an emitted rocket explodes and generates two other groups: smoke and pieces of the rocket </a:t>
            </a:r>
          </a:p>
          <a:p>
            <a:r>
              <a:rPr lang="en-US" dirty="0"/>
              <a:t>Define the weighted transitions using </a:t>
            </a:r>
            <a:r>
              <a:rPr lang="en-US" dirty="0">
                <a:latin typeface="Courier New"/>
                <a:cs typeface="Courier New"/>
              </a:rPr>
              <a:t>to</a:t>
            </a:r>
            <a:r>
              <a:rPr lang="en-US" dirty="0"/>
              <a:t> property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to: { “group1”: 22, “group2”:15, “group3”: 63 }</a:t>
            </a:r>
          </a:p>
          <a:p>
            <a:r>
              <a:rPr lang="en-US" dirty="0"/>
              <a:t>Use e.g. </a:t>
            </a:r>
            <a:r>
              <a:rPr lang="en-US" dirty="0" err="1">
                <a:latin typeface="Courier New"/>
                <a:cs typeface="Courier New"/>
              </a:rPr>
              <a:t>GroupGoal</a:t>
            </a:r>
            <a:r>
              <a:rPr lang="en-US" dirty="0"/>
              <a:t> </a:t>
            </a:r>
            <a:r>
              <a:rPr lang="en-US" dirty="0" err="1"/>
              <a:t>affector</a:t>
            </a:r>
            <a:r>
              <a:rPr lang="en-US" dirty="0"/>
              <a:t> to define, when the transition occurs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TrailEmitter</a:t>
            </a:r>
            <a:r>
              <a:rPr lang="en-US" dirty="0">
                <a:latin typeface="Courier New"/>
                <a:cs typeface="Courier New"/>
              </a:rPr>
              <a:t>(s)</a:t>
            </a:r>
            <a:r>
              <a:rPr lang="en-US" dirty="0"/>
              <a:t> to emit particles in another group (particle positions based on previous particle positions)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002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Make It Snow!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6" y="1591734"/>
            <a:ext cx="4570942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r>
              <a:rPr lang="en-US" dirty="0"/>
              <a:t>Get the snow flakes to slowly fall</a:t>
            </a:r>
          </a:p>
          <a:p>
            <a:endParaRPr lang="en-US" dirty="0"/>
          </a:p>
          <a:p>
            <a:r>
              <a:rPr lang="en-US" dirty="0"/>
              <a:t>Make sure they're not all going exactly in the same direction/speed</a:t>
            </a:r>
          </a:p>
          <a:p>
            <a:endParaRPr lang="en-US" dirty="0"/>
          </a:p>
          <a:p>
            <a:r>
              <a:rPr lang="en-US" dirty="0"/>
              <a:t>Optionally: Get the snow flakes to rotate as they fall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373</a:t>
            </a:fld>
            <a:endParaRPr lang="en-US" dirty="0"/>
          </a:p>
        </p:txBody>
      </p:sp>
      <p:pic>
        <p:nvPicPr>
          <p:cNvPr id="4" name="Picture 3" descr="makeitsn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32" y="1423701"/>
            <a:ext cx="1975557" cy="299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</a:t>
            </a:r>
            <a:r>
              <a:rPr lang="en-US" sz="1400" dirty="0" err="1">
                <a:latin typeface="Open Sans Light"/>
                <a:cs typeface="Open Sans Light"/>
              </a:rPr>
              <a:t>makeitsnow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makeitsnow.qml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429413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 err="1"/>
              <a:t>Shaders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73658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shader</a:t>
            </a:r>
            <a:r>
              <a:rPr lang="en-US" dirty="0"/>
              <a:t> is a program used to calculate rendering effects on the GPU</a:t>
            </a:r>
          </a:p>
          <a:p>
            <a:r>
              <a:rPr lang="en-US" dirty="0"/>
              <a:t>Two types of </a:t>
            </a:r>
            <a:r>
              <a:rPr lang="en-US" dirty="0" err="1"/>
              <a:t>shader</a:t>
            </a:r>
            <a:r>
              <a:rPr lang="en-US" dirty="0"/>
              <a:t> are available in </a:t>
            </a:r>
            <a:r>
              <a:rPr lang="en-US" dirty="0" err="1"/>
              <a:t>QtQuick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Fragment </a:t>
            </a:r>
            <a:r>
              <a:rPr lang="en-US" dirty="0" err="1"/>
              <a:t>shaders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Operate on each pixel</a:t>
            </a:r>
          </a:p>
          <a:p>
            <a:pPr lvl="2"/>
            <a:r>
              <a:rPr lang="en-US" dirty="0"/>
              <a:t>Cannot be complex as it has no knowledge of the scene geometry</a:t>
            </a:r>
          </a:p>
          <a:p>
            <a:pPr lvl="2"/>
            <a:r>
              <a:rPr lang="en-US" dirty="0"/>
              <a:t>Used for color manipulation, bump mapping, shadows, etc. </a:t>
            </a:r>
          </a:p>
          <a:p>
            <a:pPr lvl="1"/>
            <a:r>
              <a:rPr lang="en-US" dirty="0"/>
              <a:t>Vertex </a:t>
            </a:r>
            <a:r>
              <a:rPr lang="en-US" dirty="0" err="1"/>
              <a:t>shaders</a:t>
            </a:r>
            <a:endParaRPr lang="en-US" dirty="0"/>
          </a:p>
          <a:p>
            <a:pPr lvl="2"/>
            <a:r>
              <a:rPr lang="en-US" dirty="0"/>
              <a:t>Operate on each vertex </a:t>
            </a:r>
          </a:p>
          <a:p>
            <a:pPr lvl="2"/>
            <a:r>
              <a:rPr lang="en-US" dirty="0"/>
              <a:t>Can change position, color and texture coordinate </a:t>
            </a:r>
          </a:p>
          <a:p>
            <a:pPr lvl="2"/>
            <a:r>
              <a:rPr lang="en-US" dirty="0"/>
              <a:t>Cannot create new vertices </a:t>
            </a:r>
          </a:p>
          <a:p>
            <a:r>
              <a:rPr lang="en-US" dirty="0"/>
              <a:t>Their execution is heavily parallelized in the GPU pipeline</a:t>
            </a:r>
          </a:p>
          <a:p>
            <a:r>
              <a:rPr lang="en-US" dirty="0"/>
              <a:t>Extremely efficient</a:t>
            </a:r>
          </a:p>
          <a:p>
            <a:r>
              <a:rPr lang="en-US" dirty="0"/>
              <a:t>Written using OpenGL Shading Language (GLSL)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8932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Fragment </a:t>
            </a:r>
            <a:r>
              <a:rPr lang="en-US" dirty="0" err="1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a rectangle displaying the result of a </a:t>
            </a:r>
            <a:r>
              <a:rPr lang="en-US" dirty="0" err="1"/>
              <a:t>shader</a:t>
            </a:r>
            <a:r>
              <a:rPr lang="en-US" dirty="0"/>
              <a:t> program </a:t>
            </a:r>
          </a:p>
          <a:p>
            <a:pPr fontAlgn="auto"/>
            <a:r>
              <a:rPr lang="en-US" dirty="0"/>
              <a:t>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fragmentShader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 is a string with the fragment </a:t>
            </a:r>
            <a:r>
              <a:rPr lang="en-US" dirty="0" err="1"/>
              <a:t>shader</a:t>
            </a:r>
            <a:r>
              <a:rPr lang="en-US" dirty="0"/>
              <a:t> code </a:t>
            </a:r>
          </a:p>
          <a:p>
            <a:r>
              <a:rPr lang="en-US" dirty="0"/>
              <a:t>Often such </a:t>
            </a:r>
            <a:r>
              <a:rPr lang="en-US" dirty="0" err="1"/>
              <a:t>shaders</a:t>
            </a:r>
            <a:r>
              <a:rPr lang="en-US" dirty="0"/>
              <a:t> use textures as inputs </a:t>
            </a:r>
          </a:p>
          <a:p>
            <a:endParaRPr lang="en-US" dirty="0"/>
          </a:p>
          <a:p>
            <a:pPr fontAlgn="auto"/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allows to render an item as a texture </a:t>
            </a:r>
          </a:p>
          <a:p>
            <a:pPr fontAlgn="auto"/>
            <a:r>
              <a:rPr lang="en-US" dirty="0"/>
              <a:t>Property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sourceItem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holds the Item to be rendered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Note that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an invisible item aimed at consumption in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instances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0933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Filter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sourceItem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butterfly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SequentialAnimation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… } 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fragmentShader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uniform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sampler2D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source;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uniform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float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varying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main()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   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texture2D(source,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(qt_TexCoord0.s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filterPosition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gl_FragColor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…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    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       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gl_FragColor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color;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}"</a:t>
            </a:r>
            <a:r>
              <a:rPr lang="en-US" dirty="0">
                <a:latin typeface="Courier New"/>
                <a:cs typeface="Courier New"/>
              </a:rPr>
              <a:t> } } </a:t>
            </a:r>
          </a:p>
        </p:txBody>
      </p:sp>
      <p:pic>
        <p:nvPicPr>
          <p:cNvPr id="3" name="Picture 2" descr="saturation-fil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75" y="1032932"/>
            <a:ext cx="2168749" cy="1641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/saturation-</a:t>
            </a:r>
            <a:r>
              <a:rPr lang="en-US" sz="1400" dirty="0" err="1">
                <a:latin typeface="Open Sans Light"/>
                <a:cs typeface="Open Sans Light"/>
              </a:rPr>
              <a:t>filter.qml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196843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Vertex </a:t>
            </a:r>
            <a:r>
              <a:rPr lang="en-US" dirty="0" err="1"/>
              <a:t>Shaders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Works similarly to fragment </a:t>
            </a:r>
            <a:r>
              <a:rPr lang="en-US" dirty="0" err="1"/>
              <a:t>shaders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vertexShader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 for the vertex </a:t>
            </a:r>
            <a:r>
              <a:rPr lang="en-US" dirty="0" err="1"/>
              <a:t>shader</a:t>
            </a:r>
            <a:r>
              <a:rPr lang="en-US" dirty="0"/>
              <a:t> code</a:t>
            </a:r>
          </a:p>
          <a:p>
            <a:endParaRPr lang="en-US" dirty="0"/>
          </a:p>
          <a:p>
            <a:r>
              <a:rPr lang="en-US" dirty="0"/>
              <a:t>Pay attention to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mesh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Specifies the number of vertices of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QML type</a:t>
            </a:r>
          </a:p>
          <a:p>
            <a:pPr lvl="1"/>
            <a:r>
              <a:rPr lang="en-US" dirty="0"/>
              <a:t>It must be fine enough to resolve the transformation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1809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Filter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66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; …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ShaderEffect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… 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effectSource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pi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Math</a:t>
            </a:r>
            <a:r>
              <a:rPr lang="en-US" dirty="0" err="1">
                <a:latin typeface="Courier New"/>
                <a:cs typeface="Courier New"/>
              </a:rPr>
              <a:t>.PI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offset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NumberAnimation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offset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… </a:t>
            </a:r>
            <a:r>
              <a:rPr lang="en-US" dirty="0">
                <a:latin typeface="Courier New"/>
                <a:cs typeface="Courier New"/>
              </a:rPr>
              <a:t>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mesh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.size</a:t>
            </a:r>
            <a:r>
              <a:rPr lang="en-US" dirty="0">
                <a:latin typeface="Courier New"/>
                <a:cs typeface="Courier New"/>
              </a:rPr>
              <a:t>(20,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20)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vertexShader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uniform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float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offset;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uniform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mat4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qt_Matrix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attribute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qt_Vertex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attribute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qt_MultiTexCoord0;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varying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main()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qt_TexCoord0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qt_MultiTexCoord0;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highp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vec4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qt_Vertex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pos.y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…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gl_Position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qt_Matrix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}"</a:t>
            </a:r>
            <a:r>
              <a:rPr lang="en-US" dirty="0">
                <a:latin typeface="Courier New"/>
                <a:cs typeface="Courier New"/>
              </a:rPr>
              <a:t> } } </a:t>
            </a:r>
          </a:p>
        </p:txBody>
      </p:sp>
      <p:pic>
        <p:nvPicPr>
          <p:cNvPr id="4" name="Picture 3" descr="fl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1049865"/>
            <a:ext cx="1778161" cy="1976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flag.qml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002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76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"#ff0000"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rectangle2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.width;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.rgba</a:t>
            </a:r>
            <a:r>
              <a:rPr lang="en-US" dirty="0">
                <a:latin typeface="Courier New"/>
                <a:cs typeface="Courier New"/>
              </a:rPr>
              <a:t>(0,0.75,0,1)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rectangle2</a:t>
            </a:r>
            <a:r>
              <a:rPr lang="en-US" dirty="0">
                <a:latin typeface="Courier New"/>
                <a:cs typeface="Courier New"/>
              </a:rPr>
              <a:t>.width;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05" y="1090965"/>
            <a:ext cx="1696889" cy="5588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colors.qml</a:t>
            </a:r>
            <a:r>
              <a:rPr lang="en-US" sz="1400" dirty="0">
                <a:latin typeface="Open Sans Light"/>
                <a:cs typeface="Open Sans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932269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</a:t>
            </a:r>
            <a:r>
              <a:rPr lang="en-US" dirty="0" err="1"/>
              <a:t>Shaders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ShaderEffectSource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can have any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Item</a:t>
            </a:r>
            <a:r>
              <a:rPr lang="en-US" dirty="0"/>
              <a:t> as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sourceItem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Even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ShaderEffect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Allows to create complex effects by chaining </a:t>
            </a:r>
            <a:r>
              <a:rPr lang="en-US" dirty="0" err="1"/>
              <a:t>shader</a:t>
            </a:r>
            <a:r>
              <a:rPr lang="en-US" dirty="0"/>
              <a:t> programs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09068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Shadow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45147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drop shadow is a combination of: </a:t>
            </a:r>
          </a:p>
          <a:p>
            <a:r>
              <a:rPr lang="en-US" dirty="0"/>
              <a:t>A blur operation </a:t>
            </a:r>
          </a:p>
          <a:p>
            <a:r>
              <a:rPr lang="en-US" dirty="0"/>
              <a:t>A darkening of the result of the blur</a:t>
            </a:r>
          </a:p>
          <a:p>
            <a:r>
              <a:rPr lang="en-US" dirty="0"/>
              <a:t>A composition of the original on top of the created shadow with an offset </a:t>
            </a:r>
          </a:p>
          <a:p>
            <a:endParaRPr lang="en-US" dirty="0"/>
          </a:p>
          <a:p>
            <a:r>
              <a:rPr lang="en-US" dirty="0"/>
              <a:t>Drop shadow can be applied with Qt graphical effects as well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381</a:t>
            </a:fld>
            <a:endParaRPr lang="en-US" dirty="0"/>
          </a:p>
        </p:txBody>
      </p:sp>
      <p:pic>
        <p:nvPicPr>
          <p:cNvPr id="13" name="Picture 12" descr="drop-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60" y="1405467"/>
            <a:ext cx="2224237" cy="1702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/drop-</a:t>
            </a:r>
            <a:r>
              <a:rPr lang="en-US" sz="1400" dirty="0" err="1">
                <a:latin typeface="Open Sans Light"/>
                <a:cs typeface="Open Sans Light"/>
              </a:rPr>
              <a:t>shadow.qml</a:t>
            </a:r>
            <a:r>
              <a:rPr lang="en-US" sz="1400" dirty="0">
                <a:latin typeface="Open Sans Light"/>
                <a:cs typeface="Open Sans Light"/>
              </a:rPr>
              <a:t> + drop-shadow2.qml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71071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Shaders</a:t>
            </a:r>
            <a:r>
              <a:rPr lang="en-US" dirty="0"/>
              <a:t> and Particles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7314142" cy="2827866"/>
          </a:xfrm>
        </p:spPr>
        <p:txBody>
          <a:bodyPr>
            <a:normAutofit/>
          </a:bodyPr>
          <a:lstStyle/>
          <a:p>
            <a:r>
              <a:rPr lang="en-US" dirty="0"/>
              <a:t>Everything about the particle systems is still valid</a:t>
            </a:r>
          </a:p>
          <a:p>
            <a:endParaRPr lang="en-US" dirty="0"/>
          </a:p>
          <a:p>
            <a:r>
              <a:rPr lang="en-US" dirty="0"/>
              <a:t>Allows for less CPU intensive particle rendering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CustomParticle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ImageParticle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vertexShader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fragmentShader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</a:t>
            </a:r>
            <a:r>
              <a:rPr lang="en-US" sz="1400" dirty="0" err="1">
                <a:latin typeface="Open Sans Light"/>
                <a:cs typeface="Open Sans Light"/>
              </a:rPr>
              <a:t>shaders</a:t>
            </a:r>
            <a:r>
              <a:rPr lang="en-US" sz="1400" dirty="0">
                <a:latin typeface="Open Sans Light"/>
                <a:cs typeface="Open Sans Light"/>
              </a:rPr>
              <a:t>/fountain-</a:t>
            </a:r>
            <a:r>
              <a:rPr lang="en-US" sz="1400" dirty="0" err="1">
                <a:latin typeface="Open Sans Light"/>
                <a:cs typeface="Open Sans Light"/>
              </a:rPr>
              <a:t>shaders.qml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5073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998986" cy="3431822"/>
          </a:xfrm>
        </p:spPr>
        <p:txBody>
          <a:bodyPr>
            <a:normAutofit/>
          </a:bodyPr>
          <a:lstStyle/>
          <a:p>
            <a:r>
              <a:rPr lang="en-US" dirty="0"/>
              <a:t>QML module, providing more than 20 reusable types with ready-made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Can be applied to any item, can be combined </a:t>
            </a:r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Item composition (blending with several modes)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BrightnessContrast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Colorize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GammaAdjust</a:t>
            </a:r>
            <a:r>
              <a:rPr lang="en-US" dirty="0"/>
              <a:t>, …</a:t>
            </a:r>
          </a:p>
          <a:p>
            <a:r>
              <a:rPr lang="en-US" dirty="0"/>
              <a:t>Gradient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LinearGradient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RadialGradient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ConicalGradient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Distortion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Displace</a:t>
            </a:r>
          </a:p>
          <a:p>
            <a:r>
              <a:rPr lang="en-US" dirty="0"/>
              <a:t>Drop Shadow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04" y="3422876"/>
            <a:ext cx="935978" cy="881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23" y="1321678"/>
            <a:ext cx="852577" cy="928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91" y="2135213"/>
            <a:ext cx="810397" cy="9241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88" y="3077574"/>
            <a:ext cx="623048" cy="557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453" y="4106232"/>
            <a:ext cx="811902" cy="9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5147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998986" cy="3431822"/>
          </a:xfrm>
        </p:spPr>
        <p:txBody>
          <a:bodyPr>
            <a:normAutofit/>
          </a:bodyPr>
          <a:lstStyle/>
          <a:p>
            <a:r>
              <a:rPr lang="en-US" dirty="0"/>
              <a:t>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FastBlur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MaskedBlur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GaussianBlur</a:t>
            </a:r>
            <a:r>
              <a:rPr lang="en-US" dirty="0"/>
              <a:t>, … </a:t>
            </a:r>
          </a:p>
          <a:p>
            <a:endParaRPr lang="en-US" dirty="0"/>
          </a:p>
          <a:p>
            <a:r>
              <a:rPr lang="en-US" dirty="0"/>
              <a:t>Motion Blur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DirectionalBlur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RadialBlur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ZoomBlur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Glow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Glow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RectangularGlow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Mask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OpacityMask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ThresholdMask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-graphics-effects/ex-ex-effects/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68" y="1591734"/>
            <a:ext cx="871343" cy="10724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346" y="3082716"/>
            <a:ext cx="1243389" cy="1103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694" y="4185780"/>
            <a:ext cx="1032629" cy="11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694" y="2353734"/>
            <a:ext cx="1110496" cy="11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043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QtGraphicalEffects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/>
              <a:t>Blur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407163"/>
          </a:xfrm>
        </p:spPr>
        <p:txBody>
          <a:bodyPr/>
          <a:lstStyle/>
          <a:p>
            <a:r>
              <a:rPr lang="en-US" dirty="0"/>
              <a:t>Opacity mask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385</a:t>
            </a:fld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99714" y="1826771"/>
            <a:ext cx="4149175" cy="3352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mask</a:t>
            </a:r>
            <a:endParaRPr lang="en-US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// Exactly similar to </a:t>
            </a:r>
            <a:r>
              <a:rPr lang="en-US" dirty="0" err="1">
                <a:solidFill>
                  <a:srgbClr val="008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}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maskSrc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butterfly.png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000000"/>
                </a:solidFill>
              </a:rPr>
              <a:t>.width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000000"/>
                </a:solidFill>
              </a:rPr>
              <a:t>.height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smooth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visible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false }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800080"/>
                </a:solidFill>
              </a:rPr>
              <a:t>OpacityMask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mask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mask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maskSource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maskSrc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7571" y="1826770"/>
            <a:ext cx="3448762" cy="3112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clarice.gif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000000"/>
                </a:solidFill>
              </a:rPr>
              <a:t>.width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>
                <a:solidFill>
                  <a:srgbClr val="000000"/>
                </a:solidFill>
              </a:rPr>
              <a:t>.height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smooth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true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visible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false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800080"/>
                </a:solidFill>
              </a:rPr>
              <a:t>FastBlur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anchors.fill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blurSrc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radius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8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-graphics-effects/ex-ex-effects/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966656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Dissolve Effect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591734"/>
            <a:ext cx="5603875" cy="2827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Starting from the partial solution: </a:t>
            </a:r>
          </a:p>
          <a:p>
            <a:endParaRPr lang="en-US" dirty="0"/>
          </a:p>
          <a:p>
            <a:r>
              <a:rPr lang="en-US" dirty="0"/>
              <a:t>Create an alpha gradient effect</a:t>
            </a:r>
          </a:p>
          <a:p>
            <a:endParaRPr lang="en-US" dirty="0"/>
          </a:p>
          <a:p>
            <a:r>
              <a:rPr lang="en-US" dirty="0"/>
              <a:t>Animate it so the item fades out from top to bottom and back in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386</a:t>
            </a:fld>
            <a:endParaRPr lang="en-US" dirty="0"/>
          </a:p>
        </p:txBody>
      </p:sp>
      <p:pic>
        <p:nvPicPr>
          <p:cNvPr id="4" name="Picture 3" descr="dissol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51" y="1192563"/>
            <a:ext cx="2079855" cy="3154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94380"/>
            <a:ext cx="74408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-graphics-effects/lab-dissolve/</a:t>
            </a:r>
            <a:r>
              <a:rPr lang="en-US" sz="1400" dirty="0" err="1">
                <a:latin typeface="Open Sans Light"/>
                <a:cs typeface="Open Sans Light"/>
              </a:rPr>
              <a:t>dissolve.qml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601888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Images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Represented by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Image</a:t>
            </a:r>
            <a:r>
              <a:rPr lang="en-US" dirty="0"/>
              <a:t> QML type</a:t>
            </a:r>
          </a:p>
          <a:p>
            <a:r>
              <a:rPr lang="en-US" dirty="0"/>
              <a:t>Refer to image files with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/>
              <a:t> property</a:t>
            </a:r>
          </a:p>
          <a:p>
            <a:pPr lvl="1"/>
            <a:r>
              <a:rPr lang="en-US" dirty="0"/>
              <a:t>Using absolute URLs</a:t>
            </a:r>
          </a:p>
          <a:p>
            <a:pPr lvl="1"/>
            <a:r>
              <a:rPr lang="en-US" dirty="0"/>
              <a:t>Or relative to the QML file </a:t>
            </a:r>
          </a:p>
          <a:p>
            <a:r>
              <a:rPr lang="en-US" dirty="0"/>
              <a:t>Can be transformed</a:t>
            </a:r>
          </a:p>
          <a:p>
            <a:pPr lvl="1"/>
            <a:r>
              <a:rPr lang="en-US" dirty="0"/>
              <a:t>scaled, rotated</a:t>
            </a:r>
          </a:p>
          <a:p>
            <a:pPr lvl="1"/>
            <a:r>
              <a:rPr lang="en-US" dirty="0"/>
              <a:t>About an axis or central point </a:t>
            </a:r>
          </a:p>
          <a:p>
            <a:r>
              <a:rPr lang="en-US" dirty="0"/>
              <a:t>Asynchronous/synchronous loading</a:t>
            </a:r>
          </a:p>
          <a:p>
            <a:r>
              <a:rPr lang="en-US" dirty="0"/>
              <a:t>Loading ETC1 and ETC2 compressed textures from .</a:t>
            </a:r>
            <a:r>
              <a:rPr lang="en-US" dirty="0" err="1"/>
              <a:t>pkm</a:t>
            </a:r>
            <a:r>
              <a:rPr lang="en-US" dirty="0"/>
              <a:t> files supported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4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13117"/>
              </p:ext>
            </p:extLst>
          </p:nvPr>
        </p:nvGraphicFramePr>
        <p:xfrm>
          <a:off x="423336" y="1024464"/>
          <a:ext cx="8246533" cy="25297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C++ Integration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Declarative Environment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Exporting C++ Objects to QML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Exporting Classes to QML</a:t>
                      </a:r>
                    </a:p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Exporting Non-GUI Classes</a:t>
                      </a:r>
                    </a:p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Exporting </a:t>
                      </a:r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QPainter</a:t>
                      </a: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 based GUI Classes </a:t>
                      </a:r>
                    </a:p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Exporting Scene Graph -based GUI Classes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Using Custom Types Plug-ins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 Effects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Canvas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Shapes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Particles </a:t>
                      </a:r>
                    </a:p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Shaders</a:t>
                      </a: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466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35873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/>
              <a:t>Property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/>
              <a:t> contains a relative path</a:t>
            </a:r>
          </a:p>
          <a:p>
            <a:r>
              <a:rPr lang="en-US" dirty="0"/>
              <a:t>Properties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height</a:t>
            </a:r>
            <a:r>
              <a:rPr lang="en-US" dirty="0"/>
              <a:t> are obtained from the image file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3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aRectangle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27" y="1124831"/>
            <a:ext cx="1981200" cy="198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images.qml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411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318940"/>
            <a:ext cx="8364171" cy="1888060"/>
          </a:xfrm>
        </p:spPr>
        <p:txBody>
          <a:bodyPr>
            <a:normAutofit/>
          </a:bodyPr>
          <a:lstStyle/>
          <a:p>
            <a:r>
              <a:rPr lang="en-US" dirty="0"/>
              <a:t>Property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source</a:t>
            </a:r>
            <a:r>
              <a:rPr lang="en-US" dirty="0"/>
              <a:t> contains a relative path</a:t>
            </a:r>
          </a:p>
          <a:p>
            <a:r>
              <a:rPr lang="en-US" dirty="0"/>
              <a:t>Properties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height</a:t>
            </a:r>
            <a:r>
              <a:rPr lang="en-US" dirty="0"/>
              <a:t> are obtained from the image file</a:t>
            </a:r>
          </a:p>
          <a:p>
            <a:pPr lvl="1"/>
            <a:r>
              <a:rPr lang="en-US" dirty="0"/>
              <a:t>Image has non-zero implicit size – pixel dimension </a:t>
            </a:r>
          </a:p>
          <a:p>
            <a:pPr lvl="1"/>
            <a:r>
              <a:rPr lang="en-US" dirty="0"/>
              <a:t>Explicit size can override implicit size </a:t>
            </a:r>
          </a:p>
          <a:p>
            <a:pPr lvl="1"/>
            <a:r>
              <a:rPr lang="en-US" dirty="0"/>
              <a:t>Properties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sourceWidth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sourceHeight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define image size in memory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218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27" y="1124832"/>
            <a:ext cx="1970987" cy="19811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scaling.qml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9966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572935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/>
              <a:t>Set the rotate property</a:t>
            </a:r>
          </a:p>
          <a:p>
            <a:r>
              <a:rPr lang="en-US" dirty="0"/>
              <a:t>By default, the center of the item remains in the same place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300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45.0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27" y="1132065"/>
            <a:ext cx="1970986" cy="2041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rotation.qml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315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657597"/>
            <a:ext cx="8364171" cy="1158863"/>
          </a:xfrm>
        </p:spPr>
        <p:txBody>
          <a:bodyPr>
            <a:normAutofit/>
          </a:bodyPr>
          <a:lstStyle/>
          <a:p>
            <a:r>
              <a:rPr lang="en-US" dirty="0"/>
              <a:t>Set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transformOrigin</a:t>
            </a:r>
            <a:r>
              <a:rPr lang="en-US" dirty="0"/>
              <a:t> property</a:t>
            </a:r>
          </a:p>
          <a:p>
            <a:r>
              <a:rPr lang="en-US" dirty="0"/>
              <a:t>Now the image rotates about the top of the item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314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45.0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transformOrigin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err="1">
                <a:latin typeface="Courier New"/>
                <a:cs typeface="Courier New"/>
              </a:rPr>
              <a:t>.Top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940" y="1141764"/>
            <a:ext cx="2064873" cy="20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2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Gradients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192563"/>
            <a:ext cx="7513803" cy="343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 gradient using the gradient property:</a:t>
            </a:r>
          </a:p>
          <a:p>
            <a:r>
              <a:rPr lang="en-US" dirty="0"/>
              <a:t>With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Gradient</a:t>
            </a:r>
            <a:r>
              <a:rPr lang="en-US" dirty="0"/>
              <a:t> QML type as the value</a:t>
            </a:r>
          </a:p>
          <a:p>
            <a:r>
              <a:rPr lang="en-US" dirty="0"/>
              <a:t>Containing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GradientStop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objects, each with </a:t>
            </a:r>
          </a:p>
          <a:p>
            <a:pPr lvl="1"/>
            <a:r>
              <a:rPr lang="en-US" dirty="0"/>
              <a:t>A position: a number between 0 (</a:t>
            </a:r>
            <a:r>
              <a:rPr lang="en-US" dirty="0" err="1"/>
              <a:t>startpoint</a:t>
            </a:r>
            <a:r>
              <a:rPr lang="en-US" dirty="0"/>
              <a:t>) and 1 (endpoint)</a:t>
            </a:r>
          </a:p>
          <a:p>
            <a:pPr lvl="1"/>
            <a:r>
              <a:rPr lang="en-US" dirty="0"/>
              <a:t>A color </a:t>
            </a:r>
          </a:p>
          <a:p>
            <a:r>
              <a:rPr lang="en-US" dirty="0"/>
              <a:t>The start and end points</a:t>
            </a:r>
          </a:p>
          <a:p>
            <a:pPr lvl="1"/>
            <a:r>
              <a:rPr lang="en-US" dirty="0"/>
              <a:t>Are on the top and bottom edges of the item</a:t>
            </a:r>
          </a:p>
          <a:p>
            <a:pPr lvl="1"/>
            <a:r>
              <a:rPr lang="en-US" dirty="0"/>
              <a:t>Cannot be repositioned</a:t>
            </a:r>
          </a:p>
          <a:p>
            <a:r>
              <a:rPr lang="en-US" dirty="0"/>
              <a:t>Gradients override color definitions</a:t>
            </a:r>
          </a:p>
          <a:p>
            <a:r>
              <a:rPr lang="en-US" dirty="0"/>
              <a:t>Alternative to gradients: A simple background image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>
                <a:latin typeface="Open Sans Light"/>
                <a:cs typeface="Open Sans Light"/>
              </a:rPr>
              <a:t>Documentation</a:t>
            </a:r>
            <a:r>
              <a:rPr lang="fi-FI" sz="1400" dirty="0">
                <a:latin typeface="Open Sans Light"/>
                <a:cs typeface="Open Sans Light"/>
              </a:rPr>
              <a:t>: </a:t>
            </a:r>
            <a:r>
              <a:rPr lang="fi-FI" sz="1400" dirty="0">
                <a:latin typeface="Open Sans Light"/>
                <a:cs typeface="Open Sans Light"/>
                <a:hlinkClick r:id="rId2"/>
              </a:rPr>
              <a:t>QML Gradient Type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4037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63993"/>
            <a:ext cx="8364171" cy="694266"/>
          </a:xfrm>
        </p:spPr>
        <p:txBody>
          <a:bodyPr>
            <a:normAutofit/>
          </a:bodyPr>
          <a:lstStyle/>
          <a:p>
            <a:r>
              <a:rPr lang="en-US" dirty="0"/>
              <a:t>Note the definition of an item as a property value</a:t>
            </a:r>
          </a:p>
          <a:p>
            <a:r>
              <a:rPr lang="en-US" dirty="0"/>
              <a:t>Radial and conical gradients are available in </a:t>
            </a:r>
            <a:r>
              <a:rPr lang="en-US" dirty="0" err="1">
                <a:latin typeface="Courier New"/>
                <a:cs typeface="Courier New"/>
              </a:rPr>
              <a:t>QtGraphicalEffects</a:t>
            </a:r>
            <a:r>
              <a:rPr lang="en-US" dirty="0"/>
              <a:t> module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29294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gradient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Gradient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GradientStop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GradientStop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position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1.0;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"blue"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39" y="1141764"/>
            <a:ext cx="2190273" cy="20486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gradients.qml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71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4258730"/>
            <a:ext cx="8364171" cy="694266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It is often faster to use images instead of real gradients</a:t>
            </a:r>
          </a:p>
          <a:p>
            <a:pPr fontAlgn="auto"/>
            <a:r>
              <a:rPr lang="en-US" dirty="0"/>
              <a:t>Artists can create the desired gradients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8"/>
            <a:ext cx="8209301" cy="315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property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image1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margin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"../images/vertical-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gradient.png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image1</a:t>
            </a:r>
            <a:r>
              <a:rPr lang="en-US" dirty="0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margin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margin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"../images/diagonal-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gradient.png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684" y="1141764"/>
            <a:ext cx="2551477" cy="11950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/ex-elements/image-</a:t>
            </a:r>
            <a:r>
              <a:rPr lang="en-US" sz="1400" dirty="0" err="1">
                <a:latin typeface="Open Sans Light"/>
                <a:cs typeface="Open Sans Light"/>
              </a:rPr>
              <a:t>gradients.qml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21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Border Images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194676" cy="3784985"/>
          </a:xfrm>
        </p:spPr>
        <p:txBody>
          <a:bodyPr>
            <a:normAutofit/>
          </a:bodyPr>
          <a:lstStyle/>
          <a:p>
            <a:r>
              <a:rPr lang="en-US" dirty="0"/>
              <a:t>Create border using part of an image:</a:t>
            </a:r>
          </a:p>
          <a:p>
            <a:pPr lvl="1"/>
            <a:r>
              <a:rPr lang="en-US" dirty="0"/>
              <a:t>Corners (region 1,3,7,9) are not scaled</a:t>
            </a:r>
          </a:p>
          <a:p>
            <a:pPr lvl="1"/>
            <a:r>
              <a:rPr lang="en-US" dirty="0"/>
              <a:t>Horizontal borders (2 and 8) are scaled according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horizontalTileMode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Vertical borders (4 and 6) are scaled according 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verticalTileMode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Middle region (5) is scaled according to both modes </a:t>
            </a:r>
          </a:p>
          <a:p>
            <a:pPr fontAlgn="auto"/>
            <a:r>
              <a:rPr lang="en-US" dirty="0"/>
              <a:t>There are 3 different scale modes 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Stretch</a:t>
            </a:r>
            <a:r>
              <a:rPr lang="en-US" dirty="0"/>
              <a:t>: scale the image to fit to the available area. 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</a:t>
            </a:r>
            <a:r>
              <a:rPr lang="en-US" dirty="0"/>
              <a:t>: tile the image until there is no more space.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Round</a:t>
            </a:r>
            <a:r>
              <a:rPr lang="en-US" dirty="0"/>
              <a:t>: like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Repeat</a:t>
            </a:r>
            <a:r>
              <a:rPr lang="en-US" dirty="0"/>
              <a:t>, but scales the images down to ensure that the last image is not cropped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 descr="image-bor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76" y="1370838"/>
            <a:ext cx="1069291" cy="10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5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2404518"/>
            <a:ext cx="8209301" cy="1701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"content/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colors.png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border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horizontalTileMode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 err="1">
                <a:latin typeface="Courier New"/>
                <a:cs typeface="Courier New"/>
              </a:rPr>
              <a:t>.Stretch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verticalTileMode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BorderImage</a:t>
            </a:r>
            <a:r>
              <a:rPr lang="en-US" dirty="0" err="1">
                <a:latin typeface="Courier New"/>
                <a:cs typeface="Courier New"/>
              </a:rPr>
              <a:t>.Repeat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 descr="image-border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5" y="828268"/>
            <a:ext cx="6299201" cy="1514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</a:t>
            </a:r>
            <a:r>
              <a:rPr lang="en-US" sz="1400" dirty="0" err="1">
                <a:latin typeface="Open Sans Light"/>
                <a:cs typeface="Open Sans Light"/>
              </a:rPr>
              <a:t>imageelements</a:t>
            </a:r>
            <a:r>
              <a:rPr lang="en-US" sz="1400" dirty="0">
                <a:latin typeface="Open Sans Light"/>
                <a:cs typeface="Open Sans Light"/>
              </a:rPr>
              <a:t>/</a:t>
            </a:r>
            <a:r>
              <a:rPr lang="en-US" sz="1400" dirty="0" err="1">
                <a:latin typeface="Open Sans Light"/>
                <a:cs typeface="Open Sans Light"/>
              </a:rPr>
              <a:t>borderimage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135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Text Type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177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QtQuick</a:t>
            </a:r>
            <a:r>
              <a:rPr lang="en-US" dirty="0"/>
              <a:t> and QML</a:t>
            </a:r>
          </a:p>
        </p:txBody>
      </p:sp>
    </p:spTree>
    <p:extLst>
      <p:ext uri="{BB962C8B-B14F-4D97-AF65-F5344CB8AC3E}">
        <p14:creationId xmlns:p14="http://schemas.microsoft.com/office/powerpoint/2010/main" val="179411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88272"/>
            <a:ext cx="8364171" cy="1775171"/>
          </a:xfrm>
        </p:spPr>
        <p:txBody>
          <a:bodyPr>
            <a:normAutofit/>
          </a:bodyPr>
          <a:lstStyle/>
          <a:p>
            <a:r>
              <a:rPr lang="en-US" dirty="0"/>
              <a:t>Width and height determined by the font metrics and text </a:t>
            </a:r>
          </a:p>
          <a:p>
            <a:r>
              <a:rPr lang="en-US" dirty="0"/>
              <a:t>Can also use HTML tags in the text: 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"&lt;html&gt;&lt;b&gt;Qt Quick&lt;/b&gt;&lt;/html&gt;" </a:t>
            </a:r>
          </a:p>
          <a:p>
            <a:r>
              <a:rPr lang="en-US" dirty="0"/>
              <a:t>Rectangle size could depend on the font size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FontMetrics</a:t>
            </a:r>
            <a:r>
              <a:rPr lang="en-US" dirty="0">
                <a:latin typeface="Courier New"/>
                <a:cs typeface="Courier New"/>
              </a:rPr>
              <a:t> { id: metrics: </a:t>
            </a:r>
            <a:r>
              <a:rPr lang="en-US" dirty="0" err="1">
                <a:latin typeface="Courier New"/>
                <a:cs typeface="Courier New"/>
              </a:rPr>
              <a:t>font.family</a:t>
            </a:r>
            <a:r>
              <a:rPr lang="en-US" dirty="0">
                <a:latin typeface="Courier New"/>
                <a:cs typeface="Courier New"/>
              </a:rPr>
              <a:t>: “Courier” }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Rectangle { height: </a:t>
            </a:r>
            <a:r>
              <a:rPr lang="en-US" dirty="0" err="1">
                <a:latin typeface="Courier New"/>
                <a:cs typeface="Courier New"/>
              </a:rPr>
              <a:t>metrics.height</a:t>
            </a:r>
            <a:r>
              <a:rPr lang="en-US" dirty="0">
                <a:latin typeface="Courier New"/>
                <a:cs typeface="Courier New"/>
              </a:rPr>
              <a:t> * </a:t>
            </a:r>
            <a:r>
              <a:rPr lang="en-US" dirty="0" err="1">
                <a:latin typeface="Courier New"/>
                <a:cs typeface="Courier New"/>
              </a:rPr>
              <a:t>nofRows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2421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"Qt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Quick”)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    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fontSizeMode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property is another way to do scaling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fontInfo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contains info about the actual font used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7" name="Picture 16" descr="tex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91" y="1155458"/>
            <a:ext cx="2034920" cy="2034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text.qml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1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654778"/>
            <a:ext cx="8364171" cy="1481666"/>
          </a:xfrm>
        </p:spPr>
        <p:txBody>
          <a:bodyPr>
            <a:normAutofit/>
          </a:bodyPr>
          <a:lstStyle/>
          <a:p>
            <a:r>
              <a:rPr lang="en-US" dirty="0"/>
              <a:t>No decoration (not a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/>
              <a:t> widget) </a:t>
            </a:r>
          </a:p>
          <a:p>
            <a:r>
              <a:rPr lang="en-US" dirty="0"/>
              <a:t>Gets the focus when clicked </a:t>
            </a:r>
          </a:p>
          <a:p>
            <a:pPr lvl="1"/>
            <a:r>
              <a:rPr lang="en-US" dirty="0"/>
              <a:t>Need something to click on</a:t>
            </a:r>
          </a:p>
          <a:p>
            <a:r>
              <a:rPr lang="en-US" dirty="0"/>
              <a:t>Property </a:t>
            </a:r>
            <a:r>
              <a:rPr lang="en-US" dirty="0">
                <a:solidFill>
                  <a:schemeClr val="accent2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changes as the user types</a:t>
            </a:r>
          </a:p>
          <a:p>
            <a:r>
              <a:rPr lang="en-US" dirty="0"/>
              <a:t>Method </a:t>
            </a:r>
            <a:r>
              <a:rPr lang="en-US" dirty="0" err="1"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marks the string translatable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2520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0.25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0.75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"Editable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font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.height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wrapMode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 err="1">
                <a:latin typeface="Courier New"/>
                <a:cs typeface="Courier New"/>
              </a:rPr>
              <a:t>.WordWrap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7" name="Picture 16" descr="textin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2" y="1155457"/>
            <a:ext cx="2034921" cy="20349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/ex-elements/</a:t>
            </a:r>
            <a:r>
              <a:rPr lang="en-US" sz="1400" dirty="0" err="1">
                <a:latin typeface="Open Sans Light"/>
                <a:cs typeface="Open Sans Light"/>
              </a:rPr>
              <a:t>textInput.qml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537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Anchor Layout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0823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Anchors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1"/>
          </a:xfrm>
        </p:spPr>
        <p:txBody>
          <a:bodyPr>
            <a:normAutofit/>
          </a:bodyPr>
          <a:lstStyle/>
          <a:p>
            <a:r>
              <a:rPr lang="en-US" dirty="0"/>
              <a:t>Used to position and align items</a:t>
            </a:r>
          </a:p>
          <a:p>
            <a:r>
              <a:rPr lang="en-US" dirty="0"/>
              <a:t>Line up the edges or central lines of items</a:t>
            </a:r>
          </a:p>
          <a:p>
            <a:r>
              <a:rPr lang="en-US" dirty="0"/>
              <a:t>Anchors refer to </a:t>
            </a:r>
          </a:p>
          <a:p>
            <a:pPr lvl="1"/>
            <a:r>
              <a:rPr lang="en-US" dirty="0"/>
              <a:t>Other items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centerIn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fill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Anchors of other items (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left</a:t>
            </a:r>
            <a:r>
              <a:rPr lang="en-US" dirty="0"/>
              <a:t>,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top</a:t>
            </a:r>
            <a:r>
              <a:rPr lang="en-US" dirty="0"/>
              <a:t>) </a:t>
            </a:r>
          </a:p>
        </p:txBody>
      </p:sp>
      <p:pic>
        <p:nvPicPr>
          <p:cNvPr id="4" name="Picture 3" descr="edges-q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56" y="1812478"/>
            <a:ext cx="3324740" cy="27933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3"/>
              </a:rPr>
              <a:t>Positioning and anchors 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0084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911602"/>
            <a:ext cx="8667967" cy="81279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anchors.centerIn</a:t>
            </a:r>
            <a:r>
              <a:rPr lang="en-US" dirty="0"/>
              <a:t> centers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item in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Rectangle</a:t>
            </a:r>
          </a:p>
          <a:p>
            <a:pPr lvl="1"/>
            <a:r>
              <a:rPr lang="en-US" dirty="0"/>
              <a:t>Refers to an item not an anchor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17595"/>
            <a:ext cx="8209301" cy="2658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"Centered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text”)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font { 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rectangle1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anch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7" y="1388526"/>
            <a:ext cx="1930407" cy="19304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err="1">
                <a:latin typeface="Open Sans Light"/>
                <a:cs typeface="Open Sans Light"/>
              </a:rPr>
              <a:t>anchors.qml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21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285073"/>
            <a:ext cx="8667967" cy="1253058"/>
          </a:xfrm>
        </p:spPr>
        <p:txBody>
          <a:bodyPr>
            <a:normAutofit/>
          </a:bodyPr>
          <a:lstStyle/>
          <a:p>
            <a:r>
              <a:rPr lang="en-US" dirty="0"/>
              <a:t>Each item can refer to its parent item </a:t>
            </a:r>
          </a:p>
          <a:p>
            <a:pPr lvl="1"/>
            <a:r>
              <a:rPr lang="en-US" dirty="0"/>
              <a:t>Using the parent ID </a:t>
            </a:r>
          </a:p>
          <a:p>
            <a:r>
              <a:rPr lang="en-US" dirty="0"/>
              <a:t>Can refer to ancestors and named children of ancestors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49863"/>
            <a:ext cx="8209301" cy="2048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"Centered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text”)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font { 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 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2" name="Picture 11" descr="anch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50" y="1208236"/>
            <a:ext cx="1721229" cy="1721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/ex-anchor-layout/anchors2.qml </a:t>
            </a:r>
          </a:p>
        </p:txBody>
      </p:sp>
    </p:spTree>
    <p:extLst>
      <p:ext uri="{BB962C8B-B14F-4D97-AF65-F5344CB8AC3E}">
        <p14:creationId xmlns:p14="http://schemas.microsoft.com/office/powerpoint/2010/main" val="2974819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115733"/>
            <a:ext cx="8667967" cy="1710259"/>
          </a:xfrm>
        </p:spPr>
        <p:txBody>
          <a:bodyPr>
            <a:normAutofit/>
          </a:bodyPr>
          <a:lstStyle/>
          <a:p>
            <a:r>
              <a:rPr lang="en-US" dirty="0"/>
              <a:t>Connecting anchors together</a:t>
            </a:r>
          </a:p>
          <a:p>
            <a:r>
              <a:rPr lang="en-US" dirty="0"/>
              <a:t>Anchors of other items are referred to directly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parent.right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Not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parent.anchors.right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202260"/>
            <a:ext cx="8209301" cy="1862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34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"Right-aligned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text”)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font { family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"Helvetica"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… }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13" name="Picture 12" descr="anchor-to-anch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938563"/>
            <a:ext cx="2387762" cy="2387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/ex-anchor-layout/anchor-to-</a:t>
            </a:r>
            <a:r>
              <a:rPr lang="en-US" sz="1400" dirty="0" err="1">
                <a:latin typeface="Open Sans Light"/>
                <a:cs typeface="Open Sans Light"/>
              </a:rPr>
              <a:t>anchor.qml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5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Margins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184822"/>
            <a:ext cx="3854090" cy="3971001"/>
          </a:xfrm>
        </p:spPr>
        <p:txBody>
          <a:bodyPr>
            <a:normAutofit/>
          </a:bodyPr>
          <a:lstStyle/>
          <a:p>
            <a:r>
              <a:rPr lang="en-US" dirty="0"/>
              <a:t>Used with anchors to add space</a:t>
            </a:r>
          </a:p>
          <a:p>
            <a:r>
              <a:rPr lang="en-US" dirty="0"/>
              <a:t>Specify distances </a:t>
            </a:r>
          </a:p>
          <a:p>
            <a:pPr lvl="1"/>
            <a:r>
              <a:rPr lang="en-US" dirty="0"/>
              <a:t>In pixels</a:t>
            </a:r>
          </a:p>
          <a:p>
            <a:pPr lvl="1"/>
            <a:r>
              <a:rPr lang="en-US" dirty="0"/>
              <a:t>Between items connected with anchors </a:t>
            </a:r>
          </a:p>
        </p:txBody>
      </p:sp>
      <p:pic>
        <p:nvPicPr>
          <p:cNvPr id="12" name="Picture 11" descr="margins-q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89" y="2204145"/>
            <a:ext cx="4080022" cy="25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49863"/>
            <a:ext cx="8209301" cy="353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book.svg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.width</a:t>
            </a:r>
            <a:r>
              <a:rPr lang="en-US" dirty="0">
                <a:latin typeface="Courier New"/>
                <a:cs typeface="Courier New"/>
              </a:rPr>
              <a:t> / 16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"Writing”)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anchors.leftMargin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anchors.baseline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book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3" name="Picture 12" descr="alignm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6" y="1277228"/>
            <a:ext cx="2525540" cy="1262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/ex-anchor-layout/</a:t>
            </a:r>
            <a:r>
              <a:rPr lang="en-US" sz="1400" dirty="0" err="1">
                <a:latin typeface="Open Sans Light"/>
                <a:cs typeface="Open Sans Light"/>
              </a:rPr>
              <a:t>alignment.qml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4535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Hints and Tips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r>
              <a:rPr lang="en-US" dirty="0"/>
              <a:t>Anchors can only be used with parent and sibling items</a:t>
            </a:r>
          </a:p>
          <a:p>
            <a:r>
              <a:rPr lang="en-US" dirty="0"/>
              <a:t>Anchors work on constraints</a:t>
            </a:r>
          </a:p>
          <a:p>
            <a:pPr lvl="1"/>
            <a:r>
              <a:rPr lang="en-US" dirty="0"/>
              <a:t>Some items need to have well-defined positions and sizes </a:t>
            </a:r>
          </a:p>
          <a:p>
            <a:pPr lvl="1"/>
            <a:r>
              <a:rPr lang="en-US" dirty="0"/>
              <a:t>Items without default sizes should be anchored to fixed or well-defined Items</a:t>
            </a:r>
          </a:p>
          <a:p>
            <a:r>
              <a:rPr lang="en-US" dirty="0"/>
              <a:t>Anchors create dependencies on geometries of other items</a:t>
            </a:r>
          </a:p>
          <a:p>
            <a:pPr lvl="1"/>
            <a:r>
              <a:rPr lang="en-US" dirty="0"/>
              <a:t>Creates an order in which geometries are calculated</a:t>
            </a:r>
          </a:p>
          <a:p>
            <a:pPr lvl="1"/>
            <a:r>
              <a:rPr lang="en-US" dirty="0"/>
              <a:t>Avoid creating circular dependencies </a:t>
            </a:r>
          </a:p>
          <a:p>
            <a:pPr lvl="2"/>
            <a:r>
              <a:rPr lang="en-US" dirty="0" err="1"/>
              <a:t>e.g.,parent</a:t>
            </a:r>
            <a:r>
              <a:rPr lang="en-US" dirty="0"/>
              <a:t> → </a:t>
            </a:r>
            <a:r>
              <a:rPr lang="en-US" dirty="0" err="1"/>
              <a:t>child→parent</a:t>
            </a:r>
            <a:endParaRPr lang="en-US" dirty="0"/>
          </a:p>
          <a:p>
            <a:r>
              <a:rPr lang="en-US" dirty="0"/>
              <a:t>Margins are only used if the corresponding anchors are used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leftMargin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needs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left</a:t>
            </a:r>
            <a:r>
              <a:rPr lang="en-US" dirty="0"/>
              <a:t> to be defined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6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Meet Qt Quick </a:t>
            </a:r>
          </a:p>
          <a:p>
            <a:r>
              <a:rPr lang="en-US" dirty="0"/>
              <a:t>Concepts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23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Use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516409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item with different roles in the user interface: </a:t>
            </a:r>
          </a:p>
          <a:p>
            <a:r>
              <a:rPr lang="en-US" dirty="0"/>
              <a:t>Fixed items</a:t>
            </a:r>
          </a:p>
          <a:p>
            <a:pPr lvl="1"/>
            <a:r>
              <a:rPr lang="en-US" dirty="0"/>
              <a:t>Make sure these have id properties defined</a:t>
            </a:r>
          </a:p>
          <a:p>
            <a:pPr lvl="1"/>
            <a:r>
              <a:rPr lang="en-US" dirty="0"/>
              <a:t>Unless these items can easily be referenced as parent items </a:t>
            </a:r>
          </a:p>
          <a:p>
            <a:r>
              <a:rPr lang="en-US" dirty="0"/>
              <a:t>Items that dominate the user interface</a:t>
            </a:r>
          </a:p>
          <a:p>
            <a:pPr lvl="1"/>
            <a:r>
              <a:rPr lang="en-US" dirty="0"/>
              <a:t>Make sure these have id properties defined </a:t>
            </a:r>
          </a:p>
          <a:p>
            <a:pPr lvl="1" algn="just"/>
            <a:r>
              <a:rPr lang="en-US" dirty="0"/>
              <a:t>Items that react to size changes of the dominant items</a:t>
            </a:r>
          </a:p>
          <a:p>
            <a:pPr lvl="1" algn="just"/>
            <a:r>
              <a:rPr lang="en-US" dirty="0"/>
              <a:t>Give these anchors that refer to the dominator fixed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63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Color and Gradients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else can you write these colors?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"blue” </a:t>
            </a:r>
          </a:p>
          <a:p>
            <a:pPr lvl="1"/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"#ff0000”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Qt.rgba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(0,0.5,0,1)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How would you create these items using the gradient property? </a:t>
            </a:r>
          </a:p>
          <a:p>
            <a:pPr marL="857250" lvl="1" indent="-457200"/>
            <a:r>
              <a:rPr lang="en-US" dirty="0"/>
              <a:t>The effect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Describe another way to create these gradients?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8" y="3173716"/>
            <a:ext cx="3633659" cy="11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18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Images and Text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5" cy="37849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creating an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Image</a:t>
            </a:r>
            <a:r>
              <a:rPr lang="en-US" dirty="0"/>
              <a:t>, how do you specify the location of the image file?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By default, images are rotated about a point inside the image. Where is this point?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you change the text in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Text</a:t>
            </a:r>
            <a:r>
              <a:rPr lang="en-US" dirty="0"/>
              <a:t> QML type? </a:t>
            </a:r>
            <a:endParaRPr lang="en-US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15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Images, Text, and Anchors 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2573864"/>
            <a:ext cx="8667965" cy="1253067"/>
          </a:xfrm>
        </p:spPr>
        <p:txBody>
          <a:bodyPr>
            <a:normAutofit/>
          </a:bodyPr>
          <a:lstStyle/>
          <a:p>
            <a:r>
              <a:rPr lang="en-US" dirty="0"/>
              <a:t>Create a user interface similar to the one shown above.</a:t>
            </a:r>
          </a:p>
          <a:p>
            <a:r>
              <a:rPr lang="en-US" dirty="0"/>
              <a:t>Hint: Use the background image supplied in the common images directory.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7" y="3318943"/>
            <a:ext cx="2387600" cy="1163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4" y="3318944"/>
            <a:ext cx="2472266" cy="116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3298674"/>
            <a:ext cx="2438400" cy="1184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331" y="859578"/>
            <a:ext cx="3317263" cy="1595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-composing-</a:t>
            </a:r>
            <a:r>
              <a:rPr lang="en-US" sz="1400" dirty="0" err="1">
                <a:latin typeface="Open Sans Light"/>
                <a:cs typeface="Open Sans Light"/>
              </a:rPr>
              <a:t>uis</a:t>
            </a:r>
            <a:r>
              <a:rPr lang="en-US" sz="1400" dirty="0">
                <a:latin typeface="Open Sans Light"/>
                <a:cs typeface="Open Sans Light"/>
              </a:rPr>
              <a:t>/lab-text-images-anchors </a:t>
            </a:r>
          </a:p>
        </p:txBody>
      </p:sp>
    </p:spTree>
    <p:extLst>
      <p:ext uri="{BB962C8B-B14F-4D97-AF65-F5344CB8AC3E}">
        <p14:creationId xmlns:p14="http://schemas.microsoft.com/office/powerpoint/2010/main" val="2448942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6382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Mouse Input </a:t>
            </a:r>
          </a:p>
          <a:p>
            <a:r>
              <a:rPr lang="en-US" dirty="0"/>
              <a:t>Touch Input </a:t>
            </a:r>
          </a:p>
          <a:p>
            <a:r>
              <a:rPr lang="en-US" dirty="0"/>
              <a:t>Keyboard Input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69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Knowledge of ways to receive user input </a:t>
            </a:r>
          </a:p>
          <a:p>
            <a:pPr lvl="1"/>
            <a:r>
              <a:rPr lang="en-US" dirty="0"/>
              <a:t>Mouse/touch input</a:t>
            </a:r>
          </a:p>
          <a:p>
            <a:pPr lvl="1"/>
            <a:r>
              <a:rPr lang="en-US" dirty="0"/>
              <a:t>Keyboard input </a:t>
            </a:r>
          </a:p>
          <a:p>
            <a:r>
              <a:rPr lang="en-US" dirty="0"/>
              <a:t>Awareness of different mechanisms to process input</a:t>
            </a:r>
          </a:p>
          <a:p>
            <a:pPr lvl="1"/>
            <a:r>
              <a:rPr lang="en-US" dirty="0"/>
              <a:t>Signal handlers</a:t>
            </a:r>
          </a:p>
          <a:p>
            <a:pPr lvl="1"/>
            <a:r>
              <a:rPr lang="en-US" dirty="0"/>
              <a:t>Property bindings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Examples&gt;/declarative/toys/corkboards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840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Mouse Input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3689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 Areas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Placed and resized like ordinary items </a:t>
            </a:r>
          </a:p>
          <a:p>
            <a:pPr lvl="1"/>
            <a:r>
              <a:rPr lang="en-US" dirty="0"/>
              <a:t>Using anchors if necessary </a:t>
            </a:r>
          </a:p>
          <a:p>
            <a:r>
              <a:rPr lang="en-US" dirty="0"/>
              <a:t>Two ways to monitor mouse input:</a:t>
            </a:r>
          </a:p>
          <a:p>
            <a:pPr lvl="1"/>
            <a:r>
              <a:rPr lang="en-US" dirty="0"/>
              <a:t>Handle signals</a:t>
            </a:r>
          </a:p>
          <a:p>
            <a:pPr lvl="1"/>
            <a:r>
              <a:rPr lang="en-US" dirty="0"/>
              <a:t>Dynamic property bindings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41417"/>
            <a:ext cx="5967114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latin typeface="Open Sans Light"/>
                <a:cs typeface="Open Sans Light"/>
              </a:rPr>
              <a:t>Documentation: </a:t>
            </a:r>
            <a:r>
              <a:rPr lang="en-US" sz="1400" dirty="0">
                <a:latin typeface="Open Sans Light"/>
                <a:cs typeface="Open Sans Light"/>
                <a:hlinkClick r:id="rId2"/>
              </a:rPr>
              <a:t>MouseArea QML Type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7927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Clickable Mouse Area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48267"/>
            <a:ext cx="8209301" cy="3115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anchors.horizontalCenter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.horizontalCenter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anchors.verticalCenter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.verticalCenter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"Press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me”)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48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onPressed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onReleased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.color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 descr="mouse-pres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38" y="1032931"/>
            <a:ext cx="1802785" cy="1659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-user-interaction/ex-mouse-input/mouse-pressed-</a:t>
            </a:r>
            <a:r>
              <a:rPr lang="en-US" sz="1400" dirty="0" err="1">
                <a:latin typeface="Open Sans Light"/>
                <a:cs typeface="Open Sans Light"/>
              </a:rPr>
              <a:t>signals.qml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51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Understanding of QML syntax and concepts</a:t>
            </a:r>
          </a:p>
          <a:p>
            <a:pPr lvl="1"/>
            <a:r>
              <a:rPr lang="en-US" dirty="0"/>
              <a:t>QML types and identities </a:t>
            </a:r>
          </a:p>
          <a:p>
            <a:pPr lvl="1"/>
            <a:r>
              <a:rPr lang="en-US" dirty="0"/>
              <a:t>Properties and property binding </a:t>
            </a:r>
          </a:p>
          <a:p>
            <a:r>
              <a:rPr lang="en-US" dirty="0"/>
              <a:t>Basic user interface composition skills</a:t>
            </a:r>
          </a:p>
          <a:p>
            <a:pPr lvl="1"/>
            <a:r>
              <a:rPr lang="en-US" dirty="0"/>
              <a:t>Familiarity with common QML types</a:t>
            </a:r>
          </a:p>
          <a:p>
            <a:pPr lvl="1"/>
            <a:r>
              <a:rPr lang="en-US" dirty="0"/>
              <a:t>Understanding of anchors and their uses </a:t>
            </a:r>
          </a:p>
          <a:p>
            <a:pPr lvl="1"/>
            <a:r>
              <a:rPr lang="en-US" dirty="0"/>
              <a:t>Ability to reproduce a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865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Hover and Properties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328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lightblue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x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y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50;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100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mouseArea</a:t>
            </a:r>
            <a:r>
              <a:rPr lang="en-US" dirty="0" err="1">
                <a:latin typeface="Courier New"/>
                <a:cs typeface="Courier New"/>
              </a:rPr>
              <a:t>.containsMouse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"white”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hoverEnabled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hover-proper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39" y="1100664"/>
            <a:ext cx="1802785" cy="1659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-user-interaction/ex-mouse-input/hover-</a:t>
            </a:r>
            <a:r>
              <a:rPr lang="en-US" sz="1400" dirty="0" err="1">
                <a:latin typeface="Open Sans Light"/>
                <a:cs typeface="Open Sans Light"/>
              </a:rPr>
              <a:t>property.qml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6872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 Area Hints and Tips 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A mouse area only responds to its </a:t>
            </a:r>
            <a:r>
              <a:rPr lang="en-US" dirty="0" err="1">
                <a:solidFill>
                  <a:schemeClr val="accent2"/>
                </a:solidFill>
                <a:latin typeface="Courier New"/>
                <a:cs typeface="Courier New"/>
              </a:rPr>
              <a:t>acceptedButtons</a:t>
            </a:r>
            <a:endParaRPr lang="en-US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The handlers are not called for other buttons, but </a:t>
            </a:r>
          </a:p>
          <a:p>
            <a:pPr lvl="1"/>
            <a:r>
              <a:rPr lang="en-US" dirty="0"/>
              <a:t>Any click involving an allowed button is reported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pressedButtons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property contains </a:t>
            </a:r>
            <a:r>
              <a:rPr lang="en-US" i="1" dirty="0"/>
              <a:t>all </a:t>
            </a:r>
            <a:r>
              <a:rPr lang="en-US" dirty="0"/>
              <a:t>buttons</a:t>
            </a:r>
          </a:p>
          <a:p>
            <a:pPr lvl="1"/>
            <a:r>
              <a:rPr lang="en-US" dirty="0"/>
              <a:t>Even non-allowed buttons, if an allowed button is also pressed </a:t>
            </a:r>
          </a:p>
          <a:p>
            <a:r>
              <a:rPr lang="en-US" dirty="0"/>
              <a:t>With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hoverEnabled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set to false</a:t>
            </a:r>
          </a:p>
          <a:p>
            <a:pPr lvl="1"/>
            <a:r>
              <a:rPr lang="en-US" dirty="0"/>
              <a:t>Property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containsMouse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can be true if the mouse area is clicked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26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vs. Property Bindings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Signals can be easier to use in some cases</a:t>
            </a:r>
          </a:p>
          <a:p>
            <a:pPr lvl="1"/>
            <a:r>
              <a:rPr lang="en-US" dirty="0"/>
              <a:t>When a signal only affects one other item</a:t>
            </a:r>
          </a:p>
          <a:p>
            <a:r>
              <a:rPr lang="en-US" dirty="0"/>
              <a:t>Property bindings rely on named objects</a:t>
            </a:r>
          </a:p>
          <a:p>
            <a:pPr lvl="1"/>
            <a:r>
              <a:rPr lang="en-US" dirty="0"/>
              <a:t>Many items can react to a change by referring to a property</a:t>
            </a:r>
          </a:p>
          <a:p>
            <a:r>
              <a:rPr lang="en-US" dirty="0"/>
              <a:t>Use the most intuitive approach for the use case</a:t>
            </a:r>
          </a:p>
          <a:p>
            <a:r>
              <a:rPr lang="en-US" dirty="0"/>
              <a:t>Favor simple assignments over complex scripts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0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Touch Input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0511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Events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Single-touch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/>
              <a:t>)</a:t>
            </a:r>
          </a:p>
          <a:p>
            <a:r>
              <a:rPr lang="en-US" dirty="0"/>
              <a:t>Multi-touch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MultiPointTouchArea</a:t>
            </a:r>
            <a:r>
              <a:rPr lang="en-US" dirty="0"/>
              <a:t>) </a:t>
            </a:r>
          </a:p>
          <a:p>
            <a:r>
              <a:rPr lang="en-US" dirty="0"/>
              <a:t>Gestures </a:t>
            </a:r>
          </a:p>
          <a:p>
            <a:pPr lvl="1"/>
            <a:r>
              <a:rPr lang="en-US" dirty="0"/>
              <a:t>Tap and Hold </a:t>
            </a:r>
          </a:p>
          <a:p>
            <a:pPr lvl="1"/>
            <a:r>
              <a:rPr lang="en-US" dirty="0"/>
              <a:t>Swipe</a:t>
            </a:r>
          </a:p>
          <a:p>
            <a:pPr lvl="1"/>
            <a:r>
              <a:rPr lang="en-US" dirty="0"/>
              <a:t>Pinch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63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Multi-Touch Events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7909" y="3211689"/>
            <a:ext cx="7513803" cy="188242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TouchPoint</a:t>
            </a:r>
            <a:r>
              <a:rPr lang="en-US" dirty="0"/>
              <a:t> properties: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real x, 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real </a:t>
            </a:r>
            <a:r>
              <a:rPr lang="en-US" dirty="0" err="1">
                <a:latin typeface="Courier New"/>
                <a:cs typeface="Courier New"/>
              </a:rPr>
              <a:t>prviousX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previousY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pressed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pointId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real pressure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1933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MultiPointTouchArea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[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TouchPoint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point3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5839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MultiPointTouchArea</a:t>
            </a:r>
            <a:r>
              <a:rPr lang="en-US" dirty="0"/>
              <a:t>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onPressed</a:t>
            </a:r>
            <a:r>
              <a:rPr lang="en-US" dirty="0">
                <a:latin typeface="Courier New"/>
                <a:cs typeface="Courier New"/>
              </a:rPr>
              <a:t>(list&lt;</a:t>
            </a:r>
            <a:r>
              <a:rPr lang="en-US" dirty="0" err="1">
                <a:latin typeface="Courier New"/>
                <a:cs typeface="Courier New"/>
              </a:rPr>
              <a:t>TouchPoint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 err="1">
                <a:latin typeface="Courier New"/>
                <a:cs typeface="Courier New"/>
              </a:rPr>
              <a:t>onReleased</a:t>
            </a:r>
            <a:r>
              <a:rPr lang="en-US" dirty="0">
                <a:latin typeface="Courier New"/>
                <a:cs typeface="Courier New"/>
              </a:rPr>
              <a:t>( ...)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changed </a:t>
            </a:r>
            <a:r>
              <a:rPr lang="en-US" dirty="0"/>
              <a:t>points.</a:t>
            </a:r>
          </a:p>
          <a:p>
            <a:endParaRPr lang="en-US" b="1" dirty="0"/>
          </a:p>
          <a:p>
            <a:r>
              <a:rPr lang="en-US" dirty="0" err="1">
                <a:latin typeface="Courier New"/>
                <a:cs typeface="Courier New"/>
              </a:rPr>
              <a:t>onUpdated</a:t>
            </a:r>
            <a:r>
              <a:rPr lang="en-US" dirty="0">
                <a:latin typeface="Courier New"/>
                <a:cs typeface="Courier New"/>
              </a:rPr>
              <a:t>(…)</a:t>
            </a:r>
          </a:p>
          <a:p>
            <a:pPr lvl="1"/>
            <a:r>
              <a:rPr lang="en-US" dirty="0"/>
              <a:t>Called when points is updated (moved) 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changed </a:t>
            </a:r>
            <a:r>
              <a:rPr lang="en-US" dirty="0"/>
              <a:t>points. </a:t>
            </a:r>
          </a:p>
          <a:p>
            <a:endParaRPr lang="en-US" b="1" dirty="0"/>
          </a:p>
          <a:p>
            <a:r>
              <a:rPr lang="en-US" dirty="0" err="1">
                <a:latin typeface="Courier New"/>
                <a:cs typeface="Courier New"/>
              </a:rPr>
              <a:t>onTouchUpdated</a:t>
            </a:r>
            <a:r>
              <a:rPr lang="en-US" dirty="0">
                <a:latin typeface="Courier New"/>
                <a:cs typeface="Courier New"/>
              </a:rPr>
              <a:t>(...)</a:t>
            </a:r>
          </a:p>
          <a:p>
            <a:pPr lvl="1"/>
            <a:r>
              <a:rPr lang="en-US" dirty="0"/>
              <a:t>Called on </a:t>
            </a:r>
            <a:r>
              <a:rPr lang="en-US" i="1" dirty="0"/>
              <a:t>any </a:t>
            </a:r>
            <a:r>
              <a:rPr lang="en-US" dirty="0"/>
              <a:t>change </a:t>
            </a:r>
          </a:p>
          <a:p>
            <a:pPr lvl="1"/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touchPoints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is list of </a:t>
            </a:r>
            <a:r>
              <a:rPr lang="en-US" i="1" dirty="0"/>
              <a:t>all </a:t>
            </a:r>
            <a:r>
              <a:rPr lang="en-US" dirty="0"/>
              <a:t>points.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23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MultiPointTouchArea</a:t>
            </a:r>
            <a:r>
              <a:rPr lang="en-US" dirty="0"/>
              <a:t> Signals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onGestureStarted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GestureEvent</a:t>
            </a:r>
            <a:r>
              <a:rPr lang="en-US" dirty="0">
                <a:latin typeface="Courier New"/>
                <a:cs typeface="Courier New"/>
              </a:rPr>
              <a:t> gesture) </a:t>
            </a:r>
          </a:p>
          <a:p>
            <a:pPr lvl="1"/>
            <a:r>
              <a:rPr lang="en-US" dirty="0"/>
              <a:t>Cancel the gesture using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gesture.cancel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b="1" dirty="0"/>
          </a:p>
          <a:p>
            <a:r>
              <a:rPr lang="en-US" dirty="0" err="1">
                <a:latin typeface="Courier New"/>
                <a:cs typeface="Courier New"/>
              </a:rPr>
              <a:t>onCanceled</a:t>
            </a:r>
            <a:r>
              <a:rPr lang="en-US" dirty="0">
                <a:latin typeface="Courier New"/>
                <a:cs typeface="Courier New"/>
              </a:rPr>
              <a:t>(list&lt;</a:t>
            </a:r>
            <a:r>
              <a:rPr lang="en-US" dirty="0" err="1">
                <a:latin typeface="Courier New"/>
                <a:cs typeface="Courier New"/>
              </a:rPr>
              <a:t>TouchPoint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touchPoints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Called when another item takes over touch handling. </a:t>
            </a:r>
          </a:p>
          <a:p>
            <a:pPr lvl="1"/>
            <a:r>
              <a:rPr lang="en-US" dirty="0"/>
              <a:t>Useful for undoing what was done on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onPressed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-user-interaction/ex-multi-touch/</a:t>
            </a:r>
            <a:r>
              <a:rPr lang="en-US" sz="1400" dirty="0" err="1">
                <a:latin typeface="Open Sans Light"/>
                <a:cs typeface="Open Sans Light"/>
              </a:rPr>
              <a:t>main.qml</a:t>
            </a:r>
            <a:r>
              <a:rPr lang="en-US" sz="1400" dirty="0">
                <a:latin typeface="Open Sans Light"/>
                <a:cs typeface="Open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796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Tap and Hold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signal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onPressAndHold</a:t>
            </a:r>
            <a:r>
              <a:rPr lang="en-US" dirty="0"/>
              <a:t>) </a:t>
            </a:r>
          </a:p>
          <a:p>
            <a:r>
              <a:rPr lang="en-US" dirty="0"/>
              <a:t>Swipe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/>
              <a:t>)</a:t>
            </a:r>
          </a:p>
          <a:p>
            <a:r>
              <a:rPr lang="en-US" dirty="0"/>
              <a:t>Pinch (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PinchArea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12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Swipe 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Build into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ListView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snapMode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ListView.SnapOneItem</a:t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/>
              <a:t>The view settles no more than one item away from the first visible item at the time the mouse button is released. </a:t>
            </a:r>
          </a:p>
          <a:p>
            <a:endParaRPr lang="en-US" b="1" dirty="0"/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orientation: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ListView.Horizontal</a:t>
            </a:r>
            <a:br>
              <a:rPr lang="en-US" b="1" dirty="0">
                <a:solidFill>
                  <a:srgbClr val="408500"/>
                </a:solidFill>
                <a:latin typeface="Courier New"/>
                <a:cs typeface="Courier New"/>
              </a:rPr>
            </a:b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Demo: </a:t>
            </a:r>
            <a:r>
              <a:rPr lang="en-US" sz="1400" dirty="0">
                <a:latin typeface="Open Sans Light"/>
                <a:cs typeface="Open Sans Light"/>
              </a:rPr>
              <a:t>&lt;Qt Examples&gt;/declarative/toys/corkboards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509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Qt Quick Requirements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Graphics API for rendering</a:t>
            </a:r>
          </a:p>
          <a:p>
            <a:pPr lvl="1"/>
            <a:r>
              <a:rPr lang="en-US" dirty="0"/>
              <a:t>OpenGL ES 2.0 or higher</a:t>
            </a:r>
          </a:p>
          <a:p>
            <a:pPr lvl="1"/>
            <a:r>
              <a:rPr lang="en-US" dirty="0"/>
              <a:t>Qt Quick 2D renderer for SW rendering </a:t>
            </a:r>
          </a:p>
          <a:p>
            <a:pPr lvl="1"/>
            <a:r>
              <a:rPr lang="en-US" dirty="0"/>
              <a:t>Direct3D 12</a:t>
            </a:r>
          </a:p>
          <a:p>
            <a:pPr lvl="1"/>
            <a:endParaRPr lang="en-US" dirty="0"/>
          </a:p>
          <a:p>
            <a:r>
              <a:rPr lang="en-US" dirty="0"/>
              <a:t>Other modules can be used to add new features: </a:t>
            </a:r>
          </a:p>
          <a:p>
            <a:pPr lvl="1"/>
            <a:r>
              <a:rPr lang="en-US" dirty="0"/>
              <a:t>Qt Graphical Effects: add effects like blur, </a:t>
            </a:r>
            <a:r>
              <a:rPr lang="en-US" dirty="0" err="1"/>
              <a:t>dropnshadow</a:t>
            </a:r>
            <a:r>
              <a:rPr lang="en-US" dirty="0"/>
              <a:t>... </a:t>
            </a:r>
          </a:p>
          <a:p>
            <a:pPr lvl="1"/>
            <a:r>
              <a:rPr lang="en-US" dirty="0"/>
              <a:t>Qt 3D: 3D simulations and games in QML</a:t>
            </a:r>
          </a:p>
          <a:p>
            <a:pPr lvl="1"/>
            <a:r>
              <a:rPr lang="en-US" dirty="0"/>
              <a:t>Qt Multimedia: audio and video items, camera</a:t>
            </a:r>
          </a:p>
          <a:p>
            <a:pPr lvl="1"/>
            <a:r>
              <a:rPr lang="en-US" dirty="0"/>
              <a:t>Qt </a:t>
            </a:r>
            <a:r>
              <a:rPr lang="en-US" dirty="0" err="1"/>
              <a:t>WebEngine</a:t>
            </a:r>
            <a:r>
              <a:rPr lang="en-US" dirty="0"/>
              <a:t> / Qt </a:t>
            </a:r>
            <a:r>
              <a:rPr lang="en-US" dirty="0" err="1"/>
              <a:t>WebView</a:t>
            </a:r>
            <a:r>
              <a:rPr lang="en-US" dirty="0"/>
              <a:t>: web view</a:t>
            </a:r>
          </a:p>
          <a:p>
            <a:pPr lvl="1"/>
            <a:r>
              <a:rPr lang="en-US" dirty="0"/>
              <a:t>Qt Sensors: compass, orientation, tilt, proximity…</a:t>
            </a:r>
          </a:p>
          <a:p>
            <a:pPr lvl="1"/>
            <a:r>
              <a:rPr lang="en-US" dirty="0"/>
              <a:t>Qt Positioning and Location</a:t>
            </a:r>
          </a:p>
          <a:p>
            <a:pPr lvl="1"/>
            <a:r>
              <a:rPr lang="en-US" dirty="0"/>
              <a:t>Qt Bluetooth</a:t>
            </a:r>
          </a:p>
          <a:p>
            <a:pPr lvl="1"/>
            <a:r>
              <a:rPr lang="en-US" dirty="0"/>
              <a:t>…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42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253110"/>
            <a:ext cx="7513803" cy="558800"/>
          </a:xfrm>
        </p:spPr>
        <p:txBody>
          <a:bodyPr>
            <a:normAutofit/>
          </a:bodyPr>
          <a:lstStyle/>
          <a:p>
            <a:r>
              <a:rPr lang="en-US" dirty="0"/>
              <a:t>Automatic pinch setup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target</a:t>
            </a:r>
            <a:r>
              <a:rPr lang="en-US" dirty="0"/>
              <a:t> property: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744119"/>
            <a:ext cx="8209301" cy="2760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qt-logo.jpg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”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PinchArea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anchors.fill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pinch.target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pinch.minimumScale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0.5;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pinch.maximumScale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2.0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pinch.minimumRotation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-3600;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pinch.maximumRotation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pinch.dragAxis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Pinch</a:t>
            </a:r>
            <a:r>
              <a:rPr lang="en-US" dirty="0" err="1">
                <a:latin typeface="Courier New"/>
                <a:cs typeface="Courier New"/>
              </a:rPr>
              <a:t>.XAxis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-user-interaction/ex-pinch</a:t>
            </a:r>
          </a:p>
        </p:txBody>
      </p:sp>
    </p:spTree>
    <p:extLst>
      <p:ext uri="{BB962C8B-B14F-4D97-AF65-F5344CB8AC3E}">
        <p14:creationId xmlns:p14="http://schemas.microsoft.com/office/powerpoint/2010/main" val="578682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Gestures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Signals for manual pinch handling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onPinchStarted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PinchEventpinch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onPinchUpdated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PinchEventpinch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onPinchFinished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PinchEvent</a:t>
            </a:r>
            <a:r>
              <a:rPr lang="en-US" dirty="0"/>
              <a:t> properties: </a:t>
            </a:r>
          </a:p>
          <a:p>
            <a:pPr lvl="1"/>
            <a:r>
              <a:rPr lang="en-US" dirty="0"/>
              <a:t>point1, point2, center </a:t>
            </a:r>
          </a:p>
          <a:p>
            <a:pPr lvl="1"/>
            <a:r>
              <a:rPr lang="en-US" dirty="0"/>
              <a:t>rotation </a:t>
            </a:r>
          </a:p>
          <a:p>
            <a:pPr lvl="1"/>
            <a:r>
              <a:rPr lang="en-US" dirty="0"/>
              <a:t>scale </a:t>
            </a:r>
          </a:p>
          <a:p>
            <a:pPr lvl="1"/>
            <a:r>
              <a:rPr lang="en-US" dirty="0"/>
              <a:t>accepted </a:t>
            </a:r>
          </a:p>
          <a:p>
            <a:pPr lvl="2"/>
            <a:r>
              <a:rPr lang="en-US" dirty="0"/>
              <a:t>set to false in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onPinchStarted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handler if the gesture should not be handled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24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5146676" cy="3784985"/>
          </a:xfrm>
        </p:spPr>
        <p:txBody>
          <a:bodyPr>
            <a:normAutofit/>
          </a:bodyPr>
          <a:lstStyle/>
          <a:p>
            <a:r>
              <a:rPr lang="en-US" dirty="0"/>
              <a:t>Handling multiple events in several items at the same time is not straightforward</a:t>
            </a:r>
          </a:p>
          <a:p>
            <a:pPr lvl="1"/>
            <a:r>
              <a:rPr lang="en-US" dirty="0"/>
              <a:t>Having several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MouseArea</a:t>
            </a:r>
            <a:r>
              <a:rPr lang="en-US" dirty="0"/>
              <a:t> objects would not work</a:t>
            </a:r>
          </a:p>
          <a:p>
            <a:pPr lvl="2"/>
            <a:r>
              <a:rPr lang="en-US" dirty="0"/>
              <a:t>One area grabs all touch/mouse events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Challenging to tap and drag at the same time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MultiPointTouchArea</a:t>
            </a:r>
            <a:r>
              <a:rPr lang="en-US" dirty="0"/>
              <a:t> would require some logic to handle multiple touch points</a:t>
            </a:r>
          </a:p>
          <a:p>
            <a:endParaRPr lang="en-US" dirty="0"/>
          </a:p>
          <a:p>
            <a:r>
              <a:rPr lang="en-US" dirty="0"/>
              <a:t>Pointer handlers allow </a:t>
            </a:r>
            <a:r>
              <a:rPr lang="en-US" dirty="0">
                <a:solidFill>
                  <a:schemeClr val="tx2"/>
                </a:solidFill>
              </a:rPr>
              <a:t>multiple items to track multiple fingers or any pointer devices at the same time</a:t>
            </a:r>
            <a:endParaRPr lang="en-US" dirty="0"/>
          </a:p>
          <a:p>
            <a:pPr lvl="1"/>
            <a:r>
              <a:rPr lang="en-US" dirty="0"/>
              <a:t>Lightweight compared to area-based items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Allows handling touch input from multiple screens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Enables using multiple camera sensors to recognize camera gestures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C6881-4C92-7F46-8CC7-40FD471AB1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333" y="1085244"/>
            <a:ext cx="4080667" cy="33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22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Handlers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B1530-595B-734B-A8C5-484F3BE9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" y="981499"/>
            <a:ext cx="5946991" cy="40617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202094-8062-C54A-AC89-5C3E3C864093}"/>
              </a:ext>
            </a:extLst>
          </p:cNvPr>
          <p:cNvSpPr txBox="1">
            <a:spLocks/>
          </p:cNvSpPr>
          <p:nvPr/>
        </p:nvSpPr>
        <p:spPr>
          <a:xfrm>
            <a:off x="5615953" y="1192563"/>
            <a:ext cx="3136404" cy="2187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Rectangle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0000"/>
                </a:solidFill>
              </a:rPr>
              <a:t>rectangle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width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100 </a:t>
            </a:r>
            <a:r>
              <a:rPr lang="fi-FI" sz="1200" dirty="0" err="1">
                <a:solidFill>
                  <a:srgbClr val="800000"/>
                </a:solidFill>
              </a:rPr>
              <a:t>height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100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anchors.centerIn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0000"/>
                </a:solidFill>
              </a:rPr>
              <a:t>parent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</a:t>
            </a:r>
            <a:r>
              <a:rPr lang="fi-FI" sz="1200" dirty="0" err="1">
                <a:solidFill>
                  <a:srgbClr val="800000"/>
                </a:solidFill>
              </a:rPr>
              <a:t>color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 err="1">
                <a:solidFill>
                  <a:srgbClr val="008000"/>
                </a:solidFill>
              </a:rPr>
              <a:t>lightgreen</a:t>
            </a:r>
            <a:r>
              <a:rPr lang="fi-FI" sz="1200" dirty="0">
                <a:solidFill>
                  <a:srgbClr val="008000"/>
                </a:solidFill>
              </a:rPr>
              <a:t>"</a:t>
            </a:r>
            <a:r>
              <a:rPr lang="fi-FI" sz="1200" dirty="0"/>
              <a:t> </a:t>
            </a:r>
            <a:br>
              <a:rPr lang="fi-FI" sz="1200" dirty="0"/>
            </a:br>
            <a:endParaRPr lang="fi-FI" sz="1200" dirty="0"/>
          </a:p>
          <a:p>
            <a:r>
              <a:rPr lang="fi-FI" sz="1200" dirty="0">
                <a:solidFill>
                  <a:srgbClr val="800080"/>
                </a:solidFill>
              </a:rPr>
              <a:t>    </a:t>
            </a:r>
            <a:r>
              <a:rPr lang="fi-FI" sz="1200" dirty="0" err="1">
                <a:solidFill>
                  <a:srgbClr val="800080"/>
                </a:solidFill>
              </a:rPr>
              <a:t>PinchHandler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id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0000"/>
                </a:solidFill>
              </a:rPr>
              <a:t>handler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800000"/>
                </a:solidFill>
              </a:rPr>
              <a:t>        </a:t>
            </a:r>
            <a:r>
              <a:rPr lang="fi-FI" sz="1200" dirty="0" err="1">
                <a:solidFill>
                  <a:srgbClr val="800000"/>
                </a:solidFill>
              </a:rPr>
              <a:t>target</a:t>
            </a:r>
            <a:r>
              <a:rPr lang="fi-FI" sz="1200" dirty="0"/>
              <a:t>: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000000"/>
                </a:solidFill>
              </a:rPr>
              <a:t>rectangle</a:t>
            </a:r>
            <a:r>
              <a:rPr lang="fi-FI" sz="1200" dirty="0"/>
              <a:t> </a:t>
            </a:r>
          </a:p>
          <a:p>
            <a:r>
              <a:rPr lang="fi-FI" sz="1200" dirty="0"/>
              <a:t>   } </a:t>
            </a:r>
            <a:br>
              <a:rPr lang="fi-FI" sz="1200" dirty="0"/>
            </a:br>
            <a:r>
              <a:rPr lang="fi-FI" sz="1200" dirty="0"/>
              <a:t>}</a:t>
            </a:r>
            <a:endParaRPr lang="fi-FI" sz="1200" b="1" dirty="0"/>
          </a:p>
        </p:txBody>
      </p:sp>
    </p:spTree>
    <p:extLst>
      <p:ext uri="{BB962C8B-B14F-4D97-AF65-F5344CB8AC3E}">
        <p14:creationId xmlns:p14="http://schemas.microsoft.com/office/powerpoint/2010/main" val="31096073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dirty="0"/>
              <a:t>Keyboard Input</a:t>
            </a: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9784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Input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Basic keyboard input is handled in two different use cases:</a:t>
            </a:r>
          </a:p>
          <a:p>
            <a:r>
              <a:rPr lang="en-US" dirty="0"/>
              <a:t>Accepting text input </a:t>
            </a:r>
          </a:p>
          <a:p>
            <a:pPr lvl="1"/>
            <a:r>
              <a:rPr lang="en-US" dirty="0"/>
              <a:t>QML types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TextEdit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Navigation between items</a:t>
            </a:r>
          </a:p>
          <a:p>
            <a:pPr lvl="1"/>
            <a:r>
              <a:rPr lang="en-US" dirty="0"/>
              <a:t>Changing the focused item</a:t>
            </a:r>
          </a:p>
          <a:p>
            <a:pPr lvl="1"/>
            <a:r>
              <a:rPr lang="en-US" dirty="0"/>
              <a:t>directional(arrow keys), tab and </a:t>
            </a:r>
            <a:r>
              <a:rPr lang="en-US" dirty="0" err="1"/>
              <a:t>backtab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439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Focus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 err="1"/>
              <a:t>Uis</a:t>
            </a:r>
            <a:r>
              <a:rPr lang="en-US" dirty="0"/>
              <a:t> with just one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Focus assigned automatically </a:t>
            </a:r>
          </a:p>
          <a:p>
            <a:r>
              <a:rPr lang="en-US" dirty="0"/>
              <a:t>More than one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Need to change focus by clicking </a:t>
            </a:r>
          </a:p>
          <a:p>
            <a:r>
              <a:rPr lang="en-US" dirty="0"/>
              <a:t>What happens if a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has no text? </a:t>
            </a:r>
          </a:p>
          <a:p>
            <a:pPr lvl="1"/>
            <a:r>
              <a:rPr lang="en-US" dirty="0"/>
              <a:t>No way to click on it </a:t>
            </a:r>
          </a:p>
          <a:p>
            <a:pPr lvl="1"/>
            <a:r>
              <a:rPr lang="en-US" dirty="0"/>
              <a:t>Unless it has a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width</a:t>
            </a:r>
            <a:r>
              <a:rPr lang="en-US" dirty="0"/>
              <a:t> or uses anchors</a:t>
            </a:r>
          </a:p>
          <a:p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/>
              <a:t> property to assign focus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4" name="Picture 3" descr="textinp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3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TextInputs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965200"/>
            <a:ext cx="8209301" cy="353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upperTextInput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"Field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1"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"Field")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.left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anchors.top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upperTextInput</a:t>
            </a:r>
            <a:r>
              <a:rPr lang="en-US" dirty="0" err="1">
                <a:latin typeface="Courier New"/>
                <a:cs typeface="Courier New"/>
              </a:rPr>
              <a:t>.bottom</a:t>
            </a:r>
            <a:endParaRPr lang="en-US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parent</a:t>
            </a:r>
            <a:r>
              <a:rPr lang="en-US" dirty="0" err="1">
                <a:latin typeface="Courier New"/>
                <a:cs typeface="Courier New"/>
              </a:rPr>
              <a:t>.right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text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qsTr</a:t>
            </a:r>
            <a:r>
              <a:rPr lang="en-US" i="1" dirty="0">
                <a:solidFill>
                  <a:srgbClr val="0055AF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"Field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2”)</a:t>
            </a:r>
            <a:r>
              <a:rPr lang="en-US" dirty="0"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font.pixelSize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32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"gray"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11" name="Picture 10" descr="textinp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</a:t>
            </a:r>
            <a:r>
              <a:rPr lang="en-US" sz="1400" dirty="0" err="1">
                <a:latin typeface="Open Sans Light"/>
                <a:cs typeface="Open Sans Light"/>
              </a:rPr>
              <a:t>textinputs.qml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9299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3403601"/>
            <a:ext cx="7513803" cy="150706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name_field</a:t>
            </a:r>
            <a:r>
              <a:rPr lang="en-US" dirty="0"/>
              <a:t> item defines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KeyNavigation.tab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Pressing Tab</a:t>
            </a:r>
            <a:r>
              <a:rPr lang="en-US" b="1" dirty="0"/>
              <a:t> </a:t>
            </a:r>
            <a:r>
              <a:rPr lang="en-US" dirty="0"/>
              <a:t>moves focus to the </a:t>
            </a:r>
            <a:r>
              <a:rPr lang="en-US" dirty="0" err="1"/>
              <a:t>address_field</a:t>
            </a:r>
            <a:r>
              <a:rPr lang="en-US" dirty="0"/>
              <a:t> item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address_field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item defines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KeyNavigation.backtab</a:t>
            </a:r>
            <a:endParaRPr lang="en-US" dirty="0">
              <a:solidFill>
                <a:srgbClr val="408500"/>
              </a:solidFill>
              <a:latin typeface="Courier New"/>
              <a:cs typeface="Courier New"/>
            </a:endParaRPr>
          </a:p>
          <a:p>
            <a:pPr lvl="1"/>
            <a:r>
              <a:rPr lang="en-US" dirty="0"/>
              <a:t>Pressing </a:t>
            </a:r>
            <a:r>
              <a:rPr lang="en-US" b="1" dirty="0" err="1"/>
              <a:t>Shift+Tab</a:t>
            </a:r>
            <a:r>
              <a:rPr lang="en-US" b="1" dirty="0"/>
              <a:t> </a:t>
            </a:r>
            <a:r>
              <a:rPr lang="en-US" dirty="0"/>
              <a:t>moves focus to the </a:t>
            </a:r>
            <a:r>
              <a:rPr lang="en-US" dirty="0" err="1"/>
              <a:t>name_field</a:t>
            </a:r>
            <a:r>
              <a:rPr lang="en-US" dirty="0"/>
              <a:t> item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6000"/>
            <a:ext cx="8209301" cy="2269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nameField</a:t>
            </a:r>
            <a:endParaRPr lang="en-US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KeyNavigation.tab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addressField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addressField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KeyNavigation.backtab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nameField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2" name="Picture 11" descr="tab-navi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7" y="1370838"/>
            <a:ext cx="2730500" cy="1231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-user-interaction/ex-key-input/tab-</a:t>
            </a:r>
            <a:r>
              <a:rPr lang="en-US" sz="1400" dirty="0" err="1">
                <a:latin typeface="Open Sans Light"/>
                <a:cs typeface="Open Sans Light"/>
              </a:rPr>
              <a:t>navigation.qml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9151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Navigation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4030130"/>
            <a:ext cx="7513803" cy="922869"/>
          </a:xfrm>
        </p:spPr>
        <p:txBody>
          <a:bodyPr>
            <a:normAutofit/>
          </a:bodyPr>
          <a:lstStyle/>
          <a:p>
            <a:r>
              <a:rPr lang="en-US" dirty="0"/>
              <a:t>Using cursor keys with non-text items</a:t>
            </a:r>
          </a:p>
          <a:p>
            <a:r>
              <a:rPr lang="en-US" dirty="0"/>
              <a:t>Non-text items can have focus, too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929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leftRect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anchors { top: … 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"red"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darkred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KeyNavigation.right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rightRect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rightRect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anchors { top: … }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?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"#00ff00"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"green"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KeyNavigation.left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leftRect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pic>
        <p:nvPicPr>
          <p:cNvPr id="4" name="Picture 3" descr="key-navigation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21" y="2675464"/>
            <a:ext cx="2177458" cy="1088729"/>
          </a:xfrm>
          <a:prstGeom prst="rect">
            <a:avLst/>
          </a:prstGeom>
        </p:spPr>
      </p:pic>
      <p:pic>
        <p:nvPicPr>
          <p:cNvPr id="13" name="Picture 12" descr="key-navigation-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21" y="1332738"/>
            <a:ext cx="2177458" cy="10887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378701"/>
            <a:ext cx="596711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-user-interaction/ex-key-input/key-</a:t>
            </a:r>
            <a:r>
              <a:rPr lang="en-US" sz="1400" dirty="0" err="1">
                <a:latin typeface="Open Sans Light"/>
                <a:cs typeface="Open Sans Light"/>
              </a:rPr>
              <a:t>navigation.qml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229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202384"/>
            <a:ext cx="8668182" cy="1127232"/>
          </a:xfrm>
        </p:spPr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Meet Qt Quick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8776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Mouse and cursor input handling: </a:t>
            </a:r>
          </a:p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MouseArea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receives clicks and other events</a:t>
            </a:r>
          </a:p>
          <a:p>
            <a:r>
              <a:rPr lang="en-US" dirty="0"/>
              <a:t>Use anchors to fill objects and make them clickable</a:t>
            </a:r>
          </a:p>
          <a:p>
            <a:r>
              <a:rPr lang="en-US" dirty="0"/>
              <a:t>Respond to user input:</a:t>
            </a:r>
          </a:p>
          <a:p>
            <a:pPr lvl="1"/>
            <a:r>
              <a:rPr lang="en-US" dirty="0"/>
              <a:t>Give the area a name and refer to its properties, or</a:t>
            </a:r>
          </a:p>
          <a:p>
            <a:pPr lvl="1"/>
            <a:r>
              <a:rPr lang="en-US" dirty="0"/>
              <a:t>Use handlers in the area and change other named items </a:t>
            </a:r>
          </a:p>
          <a:p>
            <a:pPr marL="0" indent="0">
              <a:buNone/>
            </a:pPr>
            <a:r>
              <a:rPr lang="en-US" dirty="0"/>
              <a:t>Key handling: </a:t>
            </a:r>
          </a:p>
          <a:p>
            <a:r>
              <a:rPr lang="en-US" dirty="0"/>
              <a:t>QML types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TextEdit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provide text entry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Set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/>
              <a:t> property to start receiving key input</a:t>
            </a:r>
          </a:p>
          <a:p>
            <a:r>
              <a:rPr lang="en-US" dirty="0"/>
              <a:t>Use anchors to make items clickable </a:t>
            </a:r>
          </a:p>
          <a:p>
            <a:pPr lvl="1"/>
            <a:r>
              <a:rPr lang="en-US" dirty="0"/>
              <a:t>Lets the user set the focus </a:t>
            </a:r>
          </a:p>
          <a:p>
            <a:r>
              <a:rPr lang="en-US" dirty="0"/>
              <a:t>QML type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KeyNavigation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defines relationships between items</a:t>
            </a:r>
          </a:p>
          <a:p>
            <a:pPr lvl="1"/>
            <a:r>
              <a:rPr lang="en-US" dirty="0"/>
              <a:t>Enables focus to be moved </a:t>
            </a:r>
          </a:p>
          <a:p>
            <a:pPr lvl="1"/>
            <a:r>
              <a:rPr lang="en-US" dirty="0"/>
              <a:t>Using cursor keys, tab and </a:t>
            </a:r>
            <a:r>
              <a:rPr lang="en-US" dirty="0" err="1"/>
              <a:t>backtab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non-text-input items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309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User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QML type is used to receive mouse clicks?</a:t>
            </a:r>
          </a:p>
          <a:p>
            <a:endParaRPr lang="en-US" dirty="0"/>
          </a:p>
          <a:p>
            <a:r>
              <a:rPr lang="en-US" dirty="0"/>
              <a:t>Name two ways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TextInput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can obtain the input focus.</a:t>
            </a:r>
          </a:p>
          <a:p>
            <a:endParaRPr lang="en-US" dirty="0"/>
          </a:p>
          <a:p>
            <a:r>
              <a:rPr lang="en-US" dirty="0"/>
              <a:t>How do you define keyboard navigation between items? </a:t>
            </a:r>
          </a:p>
        </p:txBody>
      </p:sp>
    </p:spTree>
    <p:extLst>
      <p:ext uri="{BB962C8B-B14F-4D97-AF65-F5344CB8AC3E}">
        <p14:creationId xmlns:p14="http://schemas.microsoft.com/office/powerpoint/2010/main" val="405089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Menu Screen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3047999"/>
            <a:ext cx="8726471" cy="2107823"/>
          </a:xfrm>
        </p:spPr>
        <p:txBody>
          <a:bodyPr>
            <a:normAutofit/>
          </a:bodyPr>
          <a:lstStyle/>
          <a:p>
            <a:r>
              <a:rPr lang="en-US" dirty="0"/>
              <a:t>Using the partial solution as a starting point, create a user interface similar to the one shown above with these features:</a:t>
            </a:r>
          </a:p>
          <a:p>
            <a:pPr lvl="1"/>
            <a:r>
              <a:rPr lang="en-US" dirty="0"/>
              <a:t>Items that change color when they have the focus</a:t>
            </a:r>
          </a:p>
          <a:p>
            <a:pPr lvl="1"/>
            <a:r>
              <a:rPr lang="en-US" dirty="0"/>
              <a:t>Clicking an item gives it the focus </a:t>
            </a:r>
          </a:p>
          <a:p>
            <a:pPr lvl="1"/>
            <a:r>
              <a:rPr lang="en-US" dirty="0"/>
              <a:t>The current focus can be moved using the cursor keys </a:t>
            </a:r>
          </a:p>
        </p:txBody>
      </p:sp>
      <p:pic>
        <p:nvPicPr>
          <p:cNvPr id="4" name="Picture 3" descr="menu-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711199"/>
            <a:ext cx="2336800" cy="233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-user-interaction/lab-menu-screen </a:t>
            </a:r>
          </a:p>
        </p:txBody>
      </p:sp>
    </p:spTree>
    <p:extLst>
      <p:ext uri="{BB962C8B-B14F-4D97-AF65-F5344CB8AC3E}">
        <p14:creationId xmlns:p14="http://schemas.microsoft.com/office/powerpoint/2010/main" val="1749596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key input can be handled by item</a:t>
            </a:r>
          </a:p>
          <a:p>
            <a:pPr lvl="1"/>
            <a:r>
              <a:rPr lang="en-US" dirty="0"/>
              <a:t>With predefined handlers for commonly used keys </a:t>
            </a:r>
          </a:p>
          <a:p>
            <a:pPr lvl="1"/>
            <a:r>
              <a:rPr lang="en-US" dirty="0"/>
              <a:t>Full key event information is also available</a:t>
            </a:r>
          </a:p>
          <a:p>
            <a:endParaRPr lang="en-US" dirty="0"/>
          </a:p>
          <a:p>
            <a:r>
              <a:rPr lang="en-US" dirty="0"/>
              <a:t>The same focus mechanism is used as for ordinary text input</a:t>
            </a:r>
          </a:p>
          <a:p>
            <a:pPr lvl="1"/>
            <a:r>
              <a:rPr lang="en-US" dirty="0"/>
              <a:t>Enabled by setting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focus</a:t>
            </a:r>
            <a:r>
              <a:rPr lang="en-US" dirty="0"/>
              <a:t> property</a:t>
            </a:r>
          </a:p>
          <a:p>
            <a:endParaRPr lang="en-US" dirty="0"/>
          </a:p>
          <a:p>
            <a:r>
              <a:rPr lang="en-US" dirty="0"/>
              <a:t>Key handling is not an inherited property of items</a:t>
            </a:r>
          </a:p>
          <a:p>
            <a:pPr lvl="1"/>
            <a:r>
              <a:rPr lang="en-US" dirty="0"/>
              <a:t>Enabled using the </a:t>
            </a:r>
            <a:r>
              <a:rPr lang="en-US" dirty="0">
                <a:solidFill>
                  <a:srgbClr val="408500"/>
                </a:solidFill>
                <a:latin typeface="Courier New"/>
                <a:cs typeface="Courier New"/>
              </a:rPr>
              <a:t>Keys</a:t>
            </a:r>
            <a:r>
              <a:rPr lang="en-US" dirty="0"/>
              <a:t> attached property</a:t>
            </a:r>
          </a:p>
          <a:p>
            <a:endParaRPr lang="en-US" dirty="0"/>
          </a:p>
          <a:p>
            <a:r>
              <a:rPr lang="en-US" dirty="0"/>
              <a:t>Key events can be forwarded to other objects</a:t>
            </a:r>
          </a:p>
          <a:p>
            <a:pPr lvl="1"/>
            <a:r>
              <a:rPr lang="en-US" dirty="0"/>
              <a:t>Enabled using the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Keys.forwardTo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attached property </a:t>
            </a:r>
          </a:p>
          <a:p>
            <a:pPr lvl="1"/>
            <a:r>
              <a:rPr lang="en-US" dirty="0"/>
              <a:t>Accepts a list of objects </a:t>
            </a:r>
          </a:p>
        </p:txBody>
      </p:sp>
    </p:spTree>
    <p:extLst>
      <p:ext uri="{BB962C8B-B14F-4D97-AF65-F5344CB8AC3E}">
        <p14:creationId xmlns:p14="http://schemas.microsoft.com/office/powerpoint/2010/main" val="2398631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015999"/>
            <a:ext cx="8209301" cy="2836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Rectangle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width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height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400;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"black"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   Image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id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anchors.centerIn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source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"../images/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rocket.svg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transformOrigin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</a:t>
            </a:r>
            <a:r>
              <a:rPr lang="en-US" dirty="0" err="1">
                <a:latin typeface="Courier New"/>
                <a:cs typeface="Courier New"/>
              </a:rPr>
              <a:t>.Center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Keys.onLeftPressed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Keys.onRightPressed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    focus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true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14" name="Picture 13" descr="key-p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11" y="344960"/>
            <a:ext cx="2061778" cy="2061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-user-interaction/ex-key-input/key-</a:t>
            </a:r>
            <a:r>
              <a:rPr lang="en-US" sz="1400" dirty="0" err="1">
                <a:latin typeface="Open Sans Light"/>
                <a:cs typeface="Open Sans Light"/>
              </a:rPr>
              <a:t>press.qml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26197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Keyboard Input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253058"/>
            <a:ext cx="7513803" cy="541870"/>
          </a:xfrm>
        </p:spPr>
        <p:txBody>
          <a:bodyPr>
            <a:normAutofit/>
          </a:bodyPr>
          <a:lstStyle/>
          <a:p>
            <a:r>
              <a:rPr lang="en-US" dirty="0"/>
              <a:t>Can use predefined handlers for arrow keys: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659462"/>
            <a:ext cx="8209301" cy="660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Keys.onLeftPressed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Keys.onRightPressed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urier New"/>
                <a:cs typeface="Courier New"/>
              </a:rPr>
              <a:t>rocket</a:t>
            </a:r>
            <a:r>
              <a:rPr lang="en-US" dirty="0" err="1">
                <a:latin typeface="Courier New"/>
                <a:cs typeface="Courier New"/>
              </a:rPr>
              <a:t>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 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2946390"/>
            <a:ext cx="7513803" cy="541870"/>
          </a:xfrm>
        </p:spPr>
        <p:txBody>
          <a:bodyPr>
            <a:normAutofit/>
          </a:bodyPr>
          <a:lstStyle/>
          <a:p>
            <a:r>
              <a:rPr lang="en-US" dirty="0"/>
              <a:t>Or inspect events from all key presses: 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39588" y="3352800"/>
            <a:ext cx="8209301" cy="1625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Keys.onPressed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event.key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.Key_Left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event.key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i="1" dirty="0" err="1">
                <a:solidFill>
                  <a:srgbClr val="0055AF"/>
                </a:solidFill>
                <a:latin typeface="Courier New"/>
                <a:cs typeface="Courier New"/>
              </a:rPr>
              <a:t>Qt</a:t>
            </a:r>
            <a:r>
              <a:rPr lang="en-US" dirty="0" err="1">
                <a:latin typeface="Courier New"/>
                <a:cs typeface="Courier New"/>
              </a:rPr>
              <a:t>.Key_Right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rocket.rotation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10)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360;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62123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Scopes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scopes are used to manage focus for items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Property </a:t>
            </a:r>
            <a:r>
              <a:rPr lang="en-US" dirty="0" err="1">
                <a:solidFill>
                  <a:srgbClr val="408500"/>
                </a:solidFill>
                <a:latin typeface="Courier New"/>
                <a:cs typeface="Courier New"/>
              </a:rPr>
              <a:t>FocusScope</a:t>
            </a:r>
            <a:r>
              <a:rPr lang="en-US" dirty="0">
                <a:solidFill>
                  <a:srgbClr val="408500"/>
                </a:solidFill>
              </a:rPr>
              <a:t> </a:t>
            </a:r>
            <a:r>
              <a:rPr lang="en-US" dirty="0"/>
              <a:t>delegates focus to one of its children </a:t>
            </a:r>
          </a:p>
          <a:p>
            <a:pPr marL="742950" lvl="2" indent="-342900"/>
            <a:r>
              <a:rPr lang="en-US" sz="1400" dirty="0"/>
              <a:t>Useful, when several focusable instances created, e.g. button array</a:t>
            </a:r>
          </a:p>
          <a:p>
            <a:pPr marL="742950" lvl="2" indent="-342900"/>
            <a:r>
              <a:rPr lang="en-US" sz="1400" dirty="0"/>
              <a:t>Without focus scope, the focus is given to the last instanced item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the focus scope loses focus </a:t>
            </a:r>
          </a:p>
          <a:p>
            <a:pPr lvl="1"/>
            <a:r>
              <a:rPr lang="en-US" dirty="0"/>
              <a:t>Remembers which one has the focus</a:t>
            </a:r>
          </a:p>
          <a:p>
            <a:endParaRPr lang="en-US" dirty="0"/>
          </a:p>
          <a:p>
            <a:r>
              <a:rPr lang="en-US" dirty="0"/>
              <a:t>When the focus scope gains focus again </a:t>
            </a:r>
          </a:p>
          <a:p>
            <a:pPr lvl="1"/>
            <a:r>
              <a:rPr lang="en-US" dirty="0"/>
              <a:t>Restores focus to the previously active item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474" y="5378701"/>
            <a:ext cx="5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Open Sans Light"/>
                <a:cs typeface="Open Sans Light"/>
              </a:rPr>
              <a:t>qml</a:t>
            </a:r>
            <a:r>
              <a:rPr lang="en-US" sz="1400" dirty="0">
                <a:latin typeface="Open Sans Light"/>
                <a:cs typeface="Open Sans Light"/>
              </a:rPr>
              <a:t>-user-interaction/ex-key-input/focus-</a:t>
            </a:r>
            <a:r>
              <a:rPr lang="en-US" sz="1400" dirty="0" err="1">
                <a:latin typeface="Open Sans Light"/>
                <a:cs typeface="Open Sans Light"/>
              </a:rPr>
              <a:t>scope.qml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57853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QML Structures</a:t>
            </a:r>
          </a:p>
        </p:txBody>
      </p:sp>
    </p:spTree>
    <p:extLst>
      <p:ext uri="{BB962C8B-B14F-4D97-AF65-F5344CB8AC3E}">
        <p14:creationId xmlns:p14="http://schemas.microsoft.com/office/powerpoint/2010/main" val="20061946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Components</a:t>
            </a:r>
          </a:p>
          <a:p>
            <a:r>
              <a:rPr lang="en-US" dirty="0"/>
              <a:t>Modules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46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7513803" cy="3784985"/>
          </a:xfrm>
        </p:spPr>
        <p:txBody>
          <a:bodyPr>
            <a:normAutofit/>
          </a:bodyPr>
          <a:lstStyle/>
          <a:p>
            <a:r>
              <a:rPr lang="en-US" dirty="0"/>
              <a:t>Difference between Custom Items and Components</a:t>
            </a:r>
          </a:p>
          <a:p>
            <a:r>
              <a:rPr lang="en-US" dirty="0"/>
              <a:t>How to define Custom Items</a:t>
            </a:r>
          </a:p>
          <a:p>
            <a:r>
              <a:rPr lang="en-US" dirty="0"/>
              <a:t>How to define Components</a:t>
            </a:r>
          </a:p>
          <a:p>
            <a:r>
              <a:rPr lang="en-US" dirty="0"/>
              <a:t>Properties, Signal/Slots in Components </a:t>
            </a:r>
          </a:p>
          <a:p>
            <a:r>
              <a:rPr lang="en-US" dirty="0"/>
              <a:t>Grouping Components to Modules </a:t>
            </a:r>
          </a:p>
          <a:p>
            <a:r>
              <a:rPr lang="en-US" dirty="0"/>
              <a:t>Module Versioning</a:t>
            </a:r>
          </a:p>
          <a:p>
            <a:r>
              <a:rPr lang="en-US" dirty="0"/>
              <a:t>Using Namespaces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846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37573</TotalTime>
  <Words>20894</Words>
  <Application>Microsoft Macintosh PowerPoint</Application>
  <PresentationFormat>On-screen Show (16:10)</PresentationFormat>
  <Paragraphs>4804</Paragraphs>
  <Slides>387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387</vt:i4>
      </vt:variant>
    </vt:vector>
  </HeadingPairs>
  <TitlesOfParts>
    <vt:vector size="396" baseType="lpstr">
      <vt:lpstr>MS PGothic</vt:lpstr>
      <vt:lpstr>Arial</vt:lpstr>
      <vt:lpstr>Calibri</vt:lpstr>
      <vt:lpstr>Courier New</vt:lpstr>
      <vt:lpstr>Open Sans</vt:lpstr>
      <vt:lpstr>Open Sans Light</vt:lpstr>
      <vt:lpstr>Titillium Web</vt:lpstr>
      <vt:lpstr>Verdana</vt:lpstr>
      <vt:lpstr>Default Theme</vt:lpstr>
      <vt:lpstr>Qt Training – QML Edition</vt:lpstr>
      <vt:lpstr>Contents</vt:lpstr>
      <vt:lpstr>Contents</vt:lpstr>
      <vt:lpstr>Contents</vt:lpstr>
      <vt:lpstr>Introduction to QtQuick and QML</vt:lpstr>
      <vt:lpstr>Contents</vt:lpstr>
      <vt:lpstr>Objectives</vt:lpstr>
      <vt:lpstr>Qt Quick Requirements</vt:lpstr>
      <vt:lpstr>Meet Qt Quick </vt:lpstr>
      <vt:lpstr>What is Qt Quick?</vt:lpstr>
      <vt:lpstr>Philosophy of Qt Quick </vt:lpstr>
      <vt:lpstr>Rapid Workflow with Qt Quick </vt:lpstr>
      <vt:lpstr>Concepts </vt:lpstr>
      <vt:lpstr>What Is QML?</vt:lpstr>
      <vt:lpstr>A Tree of QML Objects </vt:lpstr>
      <vt:lpstr>Viewing an Example </vt:lpstr>
      <vt:lpstr>QML Types </vt:lpstr>
      <vt:lpstr>Properties</vt:lpstr>
      <vt:lpstr>Property Examples</vt:lpstr>
      <vt:lpstr>Property Examples</vt:lpstr>
      <vt:lpstr>Binding Properties </vt:lpstr>
      <vt:lpstr>Identifying Objects</vt:lpstr>
      <vt:lpstr>Using Identities </vt:lpstr>
      <vt:lpstr>Viewing an Example </vt:lpstr>
      <vt:lpstr>Basic Types</vt:lpstr>
      <vt:lpstr>QML File Structure </vt:lpstr>
      <vt:lpstr>Questions</vt:lpstr>
      <vt:lpstr>Summary</vt:lpstr>
      <vt:lpstr>Lab – Nested Items </vt:lpstr>
      <vt:lpstr>Composing UIs</vt:lpstr>
      <vt:lpstr>Contents</vt:lpstr>
      <vt:lpstr>Objectives</vt:lpstr>
      <vt:lpstr>Why Use Nested Items, Anchors and Components? </vt:lpstr>
      <vt:lpstr>Nested Items</vt:lpstr>
      <vt:lpstr>Nested Items</vt:lpstr>
      <vt:lpstr>Graphical QML Types </vt:lpstr>
      <vt:lpstr>Colors</vt:lpstr>
      <vt:lpstr>Colors</vt:lpstr>
      <vt:lpstr>Images</vt:lpstr>
      <vt:lpstr>Images</vt:lpstr>
      <vt:lpstr>Image Scaling</vt:lpstr>
      <vt:lpstr>Image Rotation </vt:lpstr>
      <vt:lpstr>Image Rotation </vt:lpstr>
      <vt:lpstr>Gradients  </vt:lpstr>
      <vt:lpstr>Gradients</vt:lpstr>
      <vt:lpstr>Gradient Images</vt:lpstr>
      <vt:lpstr>Border Images</vt:lpstr>
      <vt:lpstr>Border Images</vt:lpstr>
      <vt:lpstr>Text Type </vt:lpstr>
      <vt:lpstr>Text Type</vt:lpstr>
      <vt:lpstr>TextInput</vt:lpstr>
      <vt:lpstr>Anchor Layout </vt:lpstr>
      <vt:lpstr>Anchors</vt:lpstr>
      <vt:lpstr>Anchors</vt:lpstr>
      <vt:lpstr>Anchors</vt:lpstr>
      <vt:lpstr>Anchors</vt:lpstr>
      <vt:lpstr>Margins</vt:lpstr>
      <vt:lpstr>Margins</vt:lpstr>
      <vt:lpstr>Hints and Tips</vt:lpstr>
      <vt:lpstr>Strategies for Use </vt:lpstr>
      <vt:lpstr>Lab – Color and Gradients </vt:lpstr>
      <vt:lpstr>Lab – Images and Text  </vt:lpstr>
      <vt:lpstr>Lab – Images, Text, and Anchors  </vt:lpstr>
      <vt:lpstr>User Interactions</vt:lpstr>
      <vt:lpstr>Contents</vt:lpstr>
      <vt:lpstr>Objectives</vt:lpstr>
      <vt:lpstr>Mouse Input </vt:lpstr>
      <vt:lpstr>Mouse Areas </vt:lpstr>
      <vt:lpstr>Clickable Mouse Area </vt:lpstr>
      <vt:lpstr>Mouse Hover and Properties </vt:lpstr>
      <vt:lpstr>Mouse Area Hints and Tips </vt:lpstr>
      <vt:lpstr>Signals vs. Property Bindings </vt:lpstr>
      <vt:lpstr>Touch Input </vt:lpstr>
      <vt:lpstr>Touch Events </vt:lpstr>
      <vt:lpstr>Multi-Touch Events </vt:lpstr>
      <vt:lpstr>MultiPointTouchArea Signals </vt:lpstr>
      <vt:lpstr>MultiPointTouchArea Signals </vt:lpstr>
      <vt:lpstr>Gestures </vt:lpstr>
      <vt:lpstr>Swipe Gestures </vt:lpstr>
      <vt:lpstr>Pinch Gesture </vt:lpstr>
      <vt:lpstr>Pinch Gestures </vt:lpstr>
      <vt:lpstr>Pointer Handlers </vt:lpstr>
      <vt:lpstr>Pointer Handlers </vt:lpstr>
      <vt:lpstr>Keyboard Input </vt:lpstr>
      <vt:lpstr>Keyboard Input </vt:lpstr>
      <vt:lpstr>Assigning Focus </vt:lpstr>
      <vt:lpstr>Using TextInputs </vt:lpstr>
      <vt:lpstr>Focus Navigation </vt:lpstr>
      <vt:lpstr>Key Navigation </vt:lpstr>
      <vt:lpstr>Summary </vt:lpstr>
      <vt:lpstr>Lab – User Input</vt:lpstr>
      <vt:lpstr>Lab – Menu Screen </vt:lpstr>
      <vt:lpstr>Raw Keyboard Input</vt:lpstr>
      <vt:lpstr>Raw Keyboard Input </vt:lpstr>
      <vt:lpstr>Raw Keyboard Input </vt:lpstr>
      <vt:lpstr>Focus Scopes </vt:lpstr>
      <vt:lpstr>QML Structures</vt:lpstr>
      <vt:lpstr>Contents</vt:lpstr>
      <vt:lpstr>Objectives</vt:lpstr>
      <vt:lpstr>Components </vt:lpstr>
      <vt:lpstr>Custom Items and Components </vt:lpstr>
      <vt:lpstr>Defining a Custom Item </vt:lpstr>
      <vt:lpstr>Using a Custom Item </vt:lpstr>
      <vt:lpstr>Adding Custom Properties </vt:lpstr>
      <vt:lpstr>Custom Property Example </vt:lpstr>
      <vt:lpstr>Property Aliases </vt:lpstr>
      <vt:lpstr>Property Visibility Scope </vt:lpstr>
      <vt:lpstr>Property Visibility Scope </vt:lpstr>
      <vt:lpstr>Adding Custom Signals </vt:lpstr>
      <vt:lpstr>Defining a Custom Signal </vt:lpstr>
      <vt:lpstr>Emitting a Custom Signal </vt:lpstr>
      <vt:lpstr>Receiving a Custom Signal </vt:lpstr>
      <vt:lpstr>Modules</vt:lpstr>
      <vt:lpstr>Modules  </vt:lpstr>
      <vt:lpstr>Custom Item Revisited </vt:lpstr>
      <vt:lpstr>Collections of Items </vt:lpstr>
      <vt:lpstr>Versioning Modules  </vt:lpstr>
      <vt:lpstr>Using a Versioned Module </vt:lpstr>
      <vt:lpstr>Running the Example </vt:lpstr>
      <vt:lpstr>Supporting Multiple Versions </vt:lpstr>
      <vt:lpstr>Importing into a Namespace </vt:lpstr>
      <vt:lpstr>Importing into a Namespace </vt:lpstr>
      <vt:lpstr>States and Transitions</vt:lpstr>
      <vt:lpstr>Contents</vt:lpstr>
      <vt:lpstr>Objectives</vt:lpstr>
      <vt:lpstr>States </vt:lpstr>
      <vt:lpstr>States  </vt:lpstr>
      <vt:lpstr>States Example </vt:lpstr>
      <vt:lpstr>Defining States </vt:lpstr>
      <vt:lpstr>Setting the State </vt:lpstr>
      <vt:lpstr>Changing Properties </vt:lpstr>
      <vt:lpstr>State Machine</vt:lpstr>
      <vt:lpstr>State Machine Example</vt:lpstr>
      <vt:lpstr>State Conditions  </vt:lpstr>
      <vt:lpstr>State Conditions </vt:lpstr>
      <vt:lpstr>State Conditions Example </vt:lpstr>
      <vt:lpstr>State Conditions Example </vt:lpstr>
      <vt:lpstr>Transitions </vt:lpstr>
      <vt:lpstr>Transitions </vt:lpstr>
      <vt:lpstr>Transitions Example </vt:lpstr>
      <vt:lpstr>Wildcard Transitions </vt:lpstr>
      <vt:lpstr>Reversible Transitions </vt:lpstr>
      <vt:lpstr>Parent Changes </vt:lpstr>
      <vt:lpstr>Anchor Changes </vt:lpstr>
      <vt:lpstr>Using States and Transitions </vt:lpstr>
      <vt:lpstr>Summary – States </vt:lpstr>
      <vt:lpstr>Summary – Transitions </vt:lpstr>
      <vt:lpstr>Questions – States and Transitions </vt:lpstr>
      <vt:lpstr>Lab – Light Switch </vt:lpstr>
      <vt:lpstr>Animations</vt:lpstr>
      <vt:lpstr>Contents</vt:lpstr>
      <vt:lpstr>Objectives</vt:lpstr>
      <vt:lpstr>Animations </vt:lpstr>
      <vt:lpstr>Why Use Animations, States and Transitions? </vt:lpstr>
      <vt:lpstr>Animations </vt:lpstr>
      <vt:lpstr>Number Animations </vt:lpstr>
      <vt:lpstr>Number Animations </vt:lpstr>
      <vt:lpstr>Property Animations </vt:lpstr>
      <vt:lpstr>Property Animations </vt:lpstr>
      <vt:lpstr>Number Animations Revisited </vt:lpstr>
      <vt:lpstr>Number Animations Revisited </vt:lpstr>
      <vt:lpstr>The Behavior QML Type</vt:lpstr>
      <vt:lpstr>Easing Curves </vt:lpstr>
      <vt:lpstr>Easing Curves </vt:lpstr>
      <vt:lpstr>Easing Curves </vt:lpstr>
      <vt:lpstr>Animation Groups </vt:lpstr>
      <vt:lpstr>Sequential and Parallel Animations </vt:lpstr>
      <vt:lpstr>Sequential Animations </vt:lpstr>
      <vt:lpstr>Sequential Animations </vt:lpstr>
      <vt:lpstr>Pausing between Animations </vt:lpstr>
      <vt:lpstr>Parallel Animations </vt:lpstr>
      <vt:lpstr>Other Animations </vt:lpstr>
      <vt:lpstr>Color Animation </vt:lpstr>
      <vt:lpstr>Rotation Animation </vt:lpstr>
      <vt:lpstr>Rotation Animation </vt:lpstr>
      <vt:lpstr>Path Animation </vt:lpstr>
      <vt:lpstr>Path Animation </vt:lpstr>
      <vt:lpstr>Animation Thread</vt:lpstr>
      <vt:lpstr>Lab: Bouncing Ball </vt:lpstr>
      <vt:lpstr>Presenting Data</vt:lpstr>
      <vt:lpstr>Contents</vt:lpstr>
      <vt:lpstr>Objectives</vt:lpstr>
      <vt:lpstr>Why Use Model/view Separation? </vt:lpstr>
      <vt:lpstr>Arranging Items </vt:lpstr>
      <vt:lpstr>Arranging Items </vt:lpstr>
      <vt:lpstr>Positioning Items </vt:lpstr>
      <vt:lpstr>Repeating Items </vt:lpstr>
      <vt:lpstr>Repeating Items </vt:lpstr>
      <vt:lpstr>Indexing Items </vt:lpstr>
      <vt:lpstr>Positioner Hints and Tips </vt:lpstr>
      <vt:lpstr>Lab – Chess Board </vt:lpstr>
      <vt:lpstr>Lab – Calendar </vt:lpstr>
      <vt:lpstr>Data Models</vt:lpstr>
      <vt:lpstr>Models and Views </vt:lpstr>
      <vt:lpstr>Models </vt:lpstr>
      <vt:lpstr>List Models  </vt:lpstr>
      <vt:lpstr>Defining a List Model </vt:lpstr>
      <vt:lpstr>Manipulating a ListModel</vt:lpstr>
      <vt:lpstr>Defining a Delegate </vt:lpstr>
      <vt:lpstr>Delegates, Contexts, and Attached Properties </vt:lpstr>
      <vt:lpstr>Using a List Model </vt:lpstr>
      <vt:lpstr>Working with Items </vt:lpstr>
      <vt:lpstr>List Model Hints </vt:lpstr>
      <vt:lpstr>Defining an Object Model </vt:lpstr>
      <vt:lpstr>Defining an Object Model </vt:lpstr>
      <vt:lpstr>Using an Object Model</vt:lpstr>
      <vt:lpstr>Hierarchical Models</vt:lpstr>
      <vt:lpstr>Hierarchical Models</vt:lpstr>
      <vt:lpstr>Presenting Data </vt:lpstr>
      <vt:lpstr>Views</vt:lpstr>
      <vt:lpstr>List Views </vt:lpstr>
      <vt:lpstr>List Views </vt:lpstr>
      <vt:lpstr>Decoration and Navigation </vt:lpstr>
      <vt:lpstr>Decoration and Navigation </vt:lpstr>
      <vt:lpstr>Decoration and Navigation </vt:lpstr>
      <vt:lpstr>Adding Sections </vt:lpstr>
      <vt:lpstr>Displaying Sections </vt:lpstr>
      <vt:lpstr>Displaying Sections </vt:lpstr>
      <vt:lpstr>Grid Views </vt:lpstr>
      <vt:lpstr>Grid Views </vt:lpstr>
      <vt:lpstr>Grid Views </vt:lpstr>
      <vt:lpstr>Decoration and Navigation </vt:lpstr>
      <vt:lpstr>Decoration and Navigation </vt:lpstr>
      <vt:lpstr>Lab – Contacts </vt:lpstr>
      <vt:lpstr>XML Models </vt:lpstr>
      <vt:lpstr>XML List Models </vt:lpstr>
      <vt:lpstr>Defining an XML List Model </vt:lpstr>
      <vt:lpstr>XML Roles </vt:lpstr>
      <vt:lpstr>Using an XML List Model </vt:lpstr>
      <vt:lpstr>Defining a Delegate </vt:lpstr>
      <vt:lpstr>Views Revisited </vt:lpstr>
      <vt:lpstr>Customizing Views </vt:lpstr>
      <vt:lpstr>Customizing Views </vt:lpstr>
      <vt:lpstr>Customizing Views </vt:lpstr>
      <vt:lpstr>Optimizing Views </vt:lpstr>
      <vt:lpstr>Qt Quick Controls</vt:lpstr>
      <vt:lpstr>Contents</vt:lpstr>
      <vt:lpstr>Objectives</vt:lpstr>
      <vt:lpstr>Qt Quick Designer </vt:lpstr>
      <vt:lpstr>Separation between the UI and Business Logic</vt:lpstr>
      <vt:lpstr>Qt Quick Controls</vt:lpstr>
      <vt:lpstr>Qt Quick Controls</vt:lpstr>
      <vt:lpstr>Application Window </vt:lpstr>
      <vt:lpstr>Application Window</vt:lpstr>
      <vt:lpstr>Application Window</vt:lpstr>
      <vt:lpstr>Application Window</vt:lpstr>
      <vt:lpstr>Controls and Views</vt:lpstr>
      <vt:lpstr>Controls and Views</vt:lpstr>
      <vt:lpstr>Controls</vt:lpstr>
      <vt:lpstr>Palette</vt:lpstr>
      <vt:lpstr>Localization</vt:lpstr>
      <vt:lpstr>Localized Strings </vt:lpstr>
      <vt:lpstr>String Localization in QML</vt:lpstr>
      <vt:lpstr>String Localization in QML</vt:lpstr>
      <vt:lpstr>LTR and RTL Support</vt:lpstr>
      <vt:lpstr>LTR and RTL Support</vt:lpstr>
      <vt:lpstr>Locale-Aware Applications</vt:lpstr>
      <vt:lpstr>Controls</vt:lpstr>
      <vt:lpstr>Container Control</vt:lpstr>
      <vt:lpstr>Adding Items Dynamically</vt:lpstr>
      <vt:lpstr>Views – StackView </vt:lpstr>
      <vt:lpstr>Views – SwipeView</vt:lpstr>
      <vt:lpstr>Qt Quick Controls 1 Views</vt:lpstr>
      <vt:lpstr>TableView</vt:lpstr>
      <vt:lpstr>Layouts</vt:lpstr>
      <vt:lpstr>Layouts</vt:lpstr>
      <vt:lpstr>Layouts Example </vt:lpstr>
      <vt:lpstr>Styling</vt:lpstr>
      <vt:lpstr>Styling</vt:lpstr>
      <vt:lpstr>Icon Themes</vt:lpstr>
      <vt:lpstr>Qt Quick Templates </vt:lpstr>
      <vt:lpstr>Custom Style Property </vt:lpstr>
      <vt:lpstr>Qt Quick Controls Styles </vt:lpstr>
      <vt:lpstr>Configuration File</vt:lpstr>
      <vt:lpstr>Platform, Locale, and Style Variants</vt:lpstr>
      <vt:lpstr>Summary</vt:lpstr>
      <vt:lpstr>C++ Integration</vt:lpstr>
      <vt:lpstr>Objectives</vt:lpstr>
      <vt:lpstr>Declarative Environment  </vt:lpstr>
      <vt:lpstr>Overview  </vt:lpstr>
      <vt:lpstr>Setting up a QtQuick Application </vt:lpstr>
      <vt:lpstr>Setting up QtQuick </vt:lpstr>
      <vt:lpstr>Exporting C++ Objects to QML  </vt:lpstr>
      <vt:lpstr>Exporting C++ Objects to QML </vt:lpstr>
      <vt:lpstr>Exporting C++ Objects to QML </vt:lpstr>
      <vt:lpstr>Using the Object in QML </vt:lpstr>
      <vt:lpstr>What Is Exported?   </vt:lpstr>
      <vt:lpstr>Exporting Classes to QML </vt:lpstr>
      <vt:lpstr>Overview  </vt:lpstr>
      <vt:lpstr>Step 1: Implementing the Class </vt:lpstr>
      <vt:lpstr>Implementing the Class  </vt:lpstr>
      <vt:lpstr>Step 1: Implementing the Class </vt:lpstr>
      <vt:lpstr>Step 2: Registering the Class </vt:lpstr>
      <vt:lpstr>Reviewing the Registration </vt:lpstr>
      <vt:lpstr>Other Registration Functions</vt:lpstr>
      <vt:lpstr>Step 3+4 Importing and Using the Class </vt:lpstr>
      <vt:lpstr>Adding Properties </vt:lpstr>
      <vt:lpstr>Declaring a Property </vt:lpstr>
      <vt:lpstr>Declaring Getter, Setter and Signal </vt:lpstr>
      <vt:lpstr>Implementing Getter and Setter </vt:lpstr>
      <vt:lpstr>Summary of Items and Properties </vt:lpstr>
      <vt:lpstr>Adding Signals </vt:lpstr>
      <vt:lpstr>Declaring a Signal </vt:lpstr>
      <vt:lpstr>Emitting the Signal </vt:lpstr>
      <vt:lpstr>Handling the Signal </vt:lpstr>
      <vt:lpstr>Adding Methods to Items </vt:lpstr>
      <vt:lpstr>Adding Slots </vt:lpstr>
      <vt:lpstr>Adding Slots </vt:lpstr>
      <vt:lpstr>Declaring Slots </vt:lpstr>
      <vt:lpstr>Implementing Slots </vt:lpstr>
      <vt:lpstr>Adding Methods </vt:lpstr>
      <vt:lpstr>Declaring a Method </vt:lpstr>
      <vt:lpstr>Implementing a Method </vt:lpstr>
      <vt:lpstr>Summary of Signals, Slots and Methods </vt:lpstr>
      <vt:lpstr>Exporting a QPainter based GUI Class </vt:lpstr>
      <vt:lpstr>Exporting a QPainter based GUI Class cont'd. </vt:lpstr>
      <vt:lpstr>Exporting a QPainter based GUI Class cont'd. </vt:lpstr>
      <vt:lpstr>Exporting a QPainter based GUI Class cont'd. </vt:lpstr>
      <vt:lpstr>Exporting a QPainter based GUI Class cont'd. </vt:lpstr>
      <vt:lpstr>Exporting a Scene Graph based GUI Class </vt:lpstr>
      <vt:lpstr>Exporting a Scene Graph based GUI Class cont'd. </vt:lpstr>
      <vt:lpstr>Exporting a Scene Graph based GUI Class cont'd. </vt:lpstr>
      <vt:lpstr>Exporting a Scene Graph based GUI Class cont'd. </vt:lpstr>
      <vt:lpstr>Using Custom Types </vt:lpstr>
      <vt:lpstr>Defining Custom Property Types </vt:lpstr>
      <vt:lpstr>Defining Custom Property Types </vt:lpstr>
      <vt:lpstr>Using Enums </vt:lpstr>
      <vt:lpstr>Custom Classes as Property Types </vt:lpstr>
      <vt:lpstr>Custom Classes as Property Types cont'd. </vt:lpstr>
      <vt:lpstr>Custom Classes as Property Types cont'd. </vt:lpstr>
      <vt:lpstr>Custom Classes as Property Types cont'd. </vt:lpstr>
      <vt:lpstr>Collections of Custom Types </vt:lpstr>
      <vt:lpstr>Declaring the List Property </vt:lpstr>
      <vt:lpstr>Declaring the List Property </vt:lpstr>
      <vt:lpstr>Defining the Getter Function </vt:lpstr>
      <vt:lpstr>Defining the Append Function </vt:lpstr>
      <vt:lpstr>Summary of Custom Property Types </vt:lpstr>
      <vt:lpstr>Default Property </vt:lpstr>
      <vt:lpstr>Plug-ins </vt:lpstr>
      <vt:lpstr>Creating Extension Plugins </vt:lpstr>
      <vt:lpstr>Defining an Extension Plugin</vt:lpstr>
      <vt:lpstr>Implementing an Extension Plugin</vt:lpstr>
      <vt:lpstr>Building an Extension Plugin</vt:lpstr>
      <vt:lpstr>Using an Extension Plugin</vt:lpstr>
      <vt:lpstr>Using an Extension Plugin</vt:lpstr>
      <vt:lpstr>Loading an Extension Plugin</vt:lpstr>
      <vt:lpstr>Using an Extension Plugin</vt:lpstr>
      <vt:lpstr>Summary of Extension Plugins</vt:lpstr>
      <vt:lpstr>Lab – Chat Program </vt:lpstr>
      <vt:lpstr>Graphics Effects</vt:lpstr>
      <vt:lpstr>Contents</vt:lpstr>
      <vt:lpstr>Objectives</vt:lpstr>
      <vt:lpstr>Why Use Canvas, Particles and Shaders? </vt:lpstr>
      <vt:lpstr>Canvas </vt:lpstr>
      <vt:lpstr>Canvas</vt:lpstr>
      <vt:lpstr>Path Rendering </vt:lpstr>
      <vt:lpstr>Scribble Area </vt:lpstr>
      <vt:lpstr>Shapes</vt:lpstr>
      <vt:lpstr>Shapes</vt:lpstr>
      <vt:lpstr>Lab: Screen Saver </vt:lpstr>
      <vt:lpstr>Particles </vt:lpstr>
      <vt:lpstr>Particle System </vt:lpstr>
      <vt:lpstr>Emitter</vt:lpstr>
      <vt:lpstr>Christmas Lights </vt:lpstr>
      <vt:lpstr>Physics: Speed &amp; Acceleration </vt:lpstr>
      <vt:lpstr>Explosion </vt:lpstr>
      <vt:lpstr>ParticlePainter – Particle Visualizer </vt:lpstr>
      <vt:lpstr>Physics: Force fields </vt:lpstr>
      <vt:lpstr>Affector Sub-Types</vt:lpstr>
      <vt:lpstr>Affector Sub-Types</vt:lpstr>
      <vt:lpstr>Fountain </vt:lpstr>
      <vt:lpstr>Particle Groups </vt:lpstr>
      <vt:lpstr>Lab: Make It Snow!</vt:lpstr>
      <vt:lpstr>Shaders </vt:lpstr>
      <vt:lpstr>Shaders</vt:lpstr>
      <vt:lpstr>Fragment Shaders</vt:lpstr>
      <vt:lpstr>Saturation Filter </vt:lpstr>
      <vt:lpstr>Vertex Shaders</vt:lpstr>
      <vt:lpstr>Saturation Filter </vt:lpstr>
      <vt:lpstr>Chaining Shaders </vt:lpstr>
      <vt:lpstr>Drop Shadow </vt:lpstr>
      <vt:lpstr>Shaders and Particles  </vt:lpstr>
      <vt:lpstr>QtGraphicalEffects </vt:lpstr>
      <vt:lpstr>QtGraphicalEffects </vt:lpstr>
      <vt:lpstr>QtGraphicalEffects </vt:lpstr>
      <vt:lpstr>Lab: Dissolve Effect  </vt:lpstr>
      <vt:lpstr>Thank You!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Tino Pyssysalo</cp:lastModifiedBy>
  <cp:revision>434</cp:revision>
  <dcterms:created xsi:type="dcterms:W3CDTF">2014-12-12T08:34:31Z</dcterms:created>
  <dcterms:modified xsi:type="dcterms:W3CDTF">2018-04-29T14:28:49Z</dcterms:modified>
  <cp:category/>
</cp:coreProperties>
</file>